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25"/>
  </p:notesMasterIdLst>
  <p:sldIdLst>
    <p:sldId id="343" r:id="rId2"/>
    <p:sldId id="344" r:id="rId3"/>
    <p:sldId id="356" r:id="rId4"/>
    <p:sldId id="363" r:id="rId5"/>
    <p:sldId id="364" r:id="rId6"/>
    <p:sldId id="365" r:id="rId7"/>
    <p:sldId id="366" r:id="rId8"/>
    <p:sldId id="369" r:id="rId9"/>
    <p:sldId id="370" r:id="rId10"/>
    <p:sldId id="372" r:id="rId11"/>
    <p:sldId id="373" r:id="rId12"/>
    <p:sldId id="374" r:id="rId13"/>
    <p:sldId id="375" r:id="rId14"/>
    <p:sldId id="367" r:id="rId15"/>
    <p:sldId id="359" r:id="rId16"/>
    <p:sldId id="360" r:id="rId17"/>
    <p:sldId id="350" r:id="rId18"/>
    <p:sldId id="362" r:id="rId19"/>
    <p:sldId id="353" r:id="rId20"/>
    <p:sldId id="354" r:id="rId21"/>
    <p:sldId id="355" r:id="rId22"/>
    <p:sldId id="361" r:id="rId23"/>
    <p:sldId id="352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9900"/>
    <a:srgbClr val="800000"/>
    <a:srgbClr val="CC3300"/>
    <a:srgbClr val="000099"/>
    <a:srgbClr val="8E6A3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441" autoAdjust="0"/>
    <p:restoredTop sz="76896" autoAdjust="0"/>
  </p:normalViewPr>
  <p:slideViewPr>
    <p:cSldViewPr>
      <p:cViewPr>
        <p:scale>
          <a:sx n="61" d="100"/>
          <a:sy n="61" d="100"/>
        </p:scale>
        <p:origin x="-762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2E19CA-F095-411E-B11B-CD4E934D68B2}" type="datetimeFigureOut">
              <a:rPr lang="ru-RU" smtClean="0"/>
              <a:pPr/>
              <a:t>22.01.2018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F82225-C9F3-4468-8803-7D2E80D1832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4823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5325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DBAF25C5-A627-43F6-A001-A5835A4BD53A}" type="slidenum">
              <a:rPr lang="ru-RU">
                <a:solidFill>
                  <a:prstClr val="black"/>
                </a:solidFill>
              </a:rPr>
              <a:pPr>
                <a:defRPr/>
              </a:pPr>
              <a:t>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882978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59395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60610A5B-78C8-4F91-BC82-F4B1F3E5F0B9}" type="slidenum">
              <a:rPr lang="ru-RU">
                <a:solidFill>
                  <a:prstClr val="black"/>
                </a:solidFill>
              </a:rPr>
              <a:pPr>
                <a:defRPr/>
              </a:pPr>
              <a:t>17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870232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dirty="0" smtClean="0"/>
              <a:t>В на сайте ФИПИ размещаются демоверсии, спецификации и кодификаторы  КИМ для ОГЭ и ГВЭ по всем учебным предметам.</a:t>
            </a:r>
          </a:p>
        </p:txBody>
      </p:sp>
      <p:sp>
        <p:nvSpPr>
          <p:cNvPr id="59395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60610A5B-78C8-4F91-BC82-F4B1F3E5F0B9}" type="slidenum">
              <a:rPr lang="ru-RU">
                <a:solidFill>
                  <a:prstClr val="black"/>
                </a:solidFill>
              </a:rPr>
              <a:pPr>
                <a:defRPr/>
              </a:pPr>
              <a:t>18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870232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59395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60610A5B-78C8-4F91-BC82-F4B1F3E5F0B9}" type="slidenum">
              <a:rPr lang="ru-RU">
                <a:solidFill>
                  <a:prstClr val="black"/>
                </a:solidFill>
              </a:rPr>
              <a:pPr>
                <a:defRPr/>
              </a:pPr>
              <a:t>22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870232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59395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60610A5B-78C8-4F91-BC82-F4B1F3E5F0B9}" type="slidenum">
              <a:rPr lang="ru-RU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840681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F82225-C9F3-4468-8803-7D2E80D18320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F82225-C9F3-4468-8803-7D2E80D18320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F82225-C9F3-4468-8803-7D2E80D18320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F82225-C9F3-4468-8803-7D2E80D18320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F82225-C9F3-4468-8803-7D2E80D18320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59395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60610A5B-78C8-4F91-BC82-F4B1F3E5F0B9}" type="slidenum">
              <a:rPr lang="ru-RU">
                <a:solidFill>
                  <a:prstClr val="black"/>
                </a:solidFill>
              </a:rPr>
              <a:pPr>
                <a:defRPr/>
              </a:pPr>
              <a:t>15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870232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59395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60610A5B-78C8-4F91-BC82-F4B1F3E5F0B9}" type="slidenum">
              <a:rPr lang="ru-RU">
                <a:solidFill>
                  <a:prstClr val="black"/>
                </a:solidFill>
              </a:rPr>
              <a:pPr>
                <a:defRPr/>
              </a:pPr>
              <a:t>16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870232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22.01.2018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2643182"/>
            <a:ext cx="8269068" cy="3970318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i="1" dirty="0">
                <a:latin typeface="Cambria" pitchFamily="18" charset="0"/>
              </a:rPr>
              <a:t>Нормативные и процедурные особенности </a:t>
            </a:r>
            <a:r>
              <a:rPr lang="ru-RU" sz="3600" b="1" i="1" dirty="0" smtClean="0">
                <a:latin typeface="Cambria" pitchFamily="18" charset="0"/>
              </a:rPr>
              <a:t>проведения государственной итоговой аттестации по образовательным программам основного общего образования (ГИА-9)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i="1" dirty="0" smtClean="0">
                <a:latin typeface="Cambria" pitchFamily="18" charset="0"/>
              </a:rPr>
              <a:t> </a:t>
            </a:r>
            <a:r>
              <a:rPr lang="ru-RU" sz="3600" b="1" i="1" dirty="0">
                <a:latin typeface="Cambria" pitchFamily="18" charset="0"/>
              </a:rPr>
              <a:t>в </a:t>
            </a:r>
            <a:r>
              <a:rPr lang="ru-RU" sz="3600" b="1" i="1" dirty="0" smtClean="0">
                <a:latin typeface="Cambria" pitchFamily="18" charset="0"/>
              </a:rPr>
              <a:t>2017 – 2018 учебном </a:t>
            </a:r>
            <a:r>
              <a:rPr lang="ru-RU" sz="3600" b="1" i="1" dirty="0">
                <a:latin typeface="Cambria" pitchFamily="18" charset="0"/>
              </a:rPr>
              <a:t>году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143900" y="6357958"/>
            <a:ext cx="1000100" cy="5000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 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Documents and Settings\Александра\Рабочий стол\НА КОНТРОЛЬ\c6415e46aa7d79896fcb808c83cdde0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0430" y="785794"/>
            <a:ext cx="1785950" cy="184217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308124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14356"/>
            <a:ext cx="9144000" cy="357190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100" b="1" dirty="0" smtClean="0">
                <a:ln>
                  <a:solidFill>
                    <a:srgbClr val="CC3300"/>
                  </a:solidFill>
                </a:ln>
                <a:solidFill>
                  <a:schemeClr val="accent1">
                    <a:lumMod val="75000"/>
                  </a:schemeClr>
                </a:solidFill>
                <a:latin typeface="Cambria" pitchFamily="18" charset="0"/>
              </a:rPr>
              <a:t>Сроки проведения ГИА-9 в 2018 г. Основной период</a:t>
            </a:r>
            <a:r>
              <a:rPr lang="ru-RU" sz="4400" b="1" dirty="0" smtClean="0">
                <a:solidFill>
                  <a:srgbClr val="C00000"/>
                </a:solidFill>
                <a:latin typeface="Cambria" pitchFamily="18" charset="0"/>
              </a:rPr>
              <a:t/>
            </a:r>
            <a:br>
              <a:rPr lang="ru-RU" sz="4400" b="1" dirty="0" smtClean="0">
                <a:solidFill>
                  <a:srgbClr val="C00000"/>
                </a:solidFill>
                <a:latin typeface="Cambria" pitchFamily="18" charset="0"/>
              </a:rPr>
            </a:br>
            <a:endParaRPr lang="ru-RU" sz="4400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57157" y="627064"/>
          <a:ext cx="8501124" cy="5945210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2833708"/>
                <a:gridCol w="2833708"/>
                <a:gridCol w="2833708"/>
              </a:tblGrid>
              <a:tr h="259599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Дата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ОГЭ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ГВЭ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313525">
                <a:tc>
                  <a:txBody>
                    <a:bodyPr/>
                    <a:lstStyle/>
                    <a:p>
                      <a:pPr algn="ctr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25 мая (</a:t>
                      </a:r>
                      <a:r>
                        <a:rPr lang="ru-RU" sz="1400" dirty="0" err="1"/>
                        <a:t>пт</a:t>
                      </a:r>
                      <a:r>
                        <a:rPr lang="ru-RU" sz="1400" dirty="0"/>
                        <a:t>)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/>
                        <a:t>Иностранные языки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/>
                        <a:t>Иностранные языки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313525">
                <a:tc>
                  <a:txBody>
                    <a:bodyPr/>
                    <a:lstStyle/>
                    <a:p>
                      <a:pPr algn="ctr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 26 мая (</a:t>
                      </a:r>
                      <a:r>
                        <a:rPr lang="ru-RU" sz="1400" dirty="0" err="1"/>
                        <a:t>сб</a:t>
                      </a:r>
                      <a:r>
                        <a:rPr lang="ru-RU" sz="1400" dirty="0"/>
                        <a:t>)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Иностранные языки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/>
                        <a:t>Иностранные языки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313525">
                <a:tc>
                  <a:txBody>
                    <a:bodyPr/>
                    <a:lstStyle/>
                    <a:p>
                      <a:pPr algn="ctr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29 мая (</a:t>
                      </a:r>
                      <a:r>
                        <a:rPr lang="ru-RU" sz="1400" dirty="0" err="1"/>
                        <a:t>вт</a:t>
                      </a:r>
                      <a:r>
                        <a:rPr lang="ru-RU" sz="1400" dirty="0"/>
                        <a:t>)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Русский язык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/>
                        <a:t>Русский язык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1641139">
                <a:tc>
                  <a:txBody>
                    <a:bodyPr/>
                    <a:lstStyle/>
                    <a:p>
                      <a:pPr algn="ctr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31 мая (</a:t>
                      </a:r>
                      <a:r>
                        <a:rPr lang="ru-RU" sz="1400" dirty="0" err="1"/>
                        <a:t>чт</a:t>
                      </a:r>
                      <a:r>
                        <a:rPr lang="ru-RU" sz="1400" dirty="0"/>
                        <a:t>)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Обществознание</a:t>
                      </a:r>
                    </a:p>
                    <a:p>
                      <a:pPr algn="ctr" fontAlgn="base">
                        <a:lnSpc>
                          <a:spcPts val="1965"/>
                        </a:lnSpc>
                        <a:spcAft>
                          <a:spcPts val="935"/>
                        </a:spcAft>
                      </a:pPr>
                      <a:r>
                        <a:rPr lang="ru-RU" sz="1400" dirty="0"/>
                        <a:t>Биология</a:t>
                      </a:r>
                    </a:p>
                    <a:p>
                      <a:pPr algn="ctr" fontAlgn="base">
                        <a:lnSpc>
                          <a:spcPts val="1965"/>
                        </a:lnSpc>
                        <a:spcAft>
                          <a:spcPts val="935"/>
                        </a:spcAft>
                      </a:pPr>
                      <a:r>
                        <a:rPr lang="ru-RU" sz="1400" dirty="0"/>
                        <a:t>Информатика и ИКТ</a:t>
                      </a:r>
                    </a:p>
                    <a:p>
                      <a:pPr algn="ctr" fontAlgn="base">
                        <a:lnSpc>
                          <a:spcPts val="1965"/>
                        </a:lnSpc>
                        <a:spcAft>
                          <a:spcPts val="935"/>
                        </a:spcAft>
                      </a:pPr>
                      <a:r>
                        <a:rPr lang="ru-RU" sz="1400" dirty="0"/>
                        <a:t>Литература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Обществознание</a:t>
                      </a:r>
                    </a:p>
                    <a:p>
                      <a:pPr algn="ctr" fontAlgn="base">
                        <a:lnSpc>
                          <a:spcPts val="1965"/>
                        </a:lnSpc>
                        <a:spcAft>
                          <a:spcPts val="935"/>
                        </a:spcAft>
                      </a:pPr>
                      <a:r>
                        <a:rPr lang="ru-RU" sz="1400" dirty="0"/>
                        <a:t>Биология</a:t>
                      </a:r>
                    </a:p>
                    <a:p>
                      <a:pPr algn="ctr" fontAlgn="base">
                        <a:lnSpc>
                          <a:spcPts val="1965"/>
                        </a:lnSpc>
                        <a:spcAft>
                          <a:spcPts val="935"/>
                        </a:spcAft>
                      </a:pPr>
                      <a:r>
                        <a:rPr lang="ru-RU" sz="1400" dirty="0"/>
                        <a:t>Информатика и ИКТ</a:t>
                      </a:r>
                    </a:p>
                    <a:p>
                      <a:pPr algn="ctr" fontAlgn="base">
                        <a:lnSpc>
                          <a:spcPts val="1965"/>
                        </a:lnSpc>
                        <a:spcAft>
                          <a:spcPts val="935"/>
                        </a:spcAft>
                      </a:pPr>
                      <a:r>
                        <a:rPr lang="ru-RU" sz="1400" dirty="0"/>
                        <a:t>Литература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627050">
                <a:tc>
                  <a:txBody>
                    <a:bodyPr/>
                    <a:lstStyle/>
                    <a:p>
                      <a:pPr algn="ctr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2 июня (</a:t>
                      </a:r>
                      <a:r>
                        <a:rPr lang="ru-RU" sz="1400" dirty="0" err="1"/>
                        <a:t>сб</a:t>
                      </a:r>
                      <a:r>
                        <a:rPr lang="ru-RU" sz="1400" dirty="0"/>
                        <a:t>)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Физика</a:t>
                      </a:r>
                    </a:p>
                    <a:p>
                      <a:pPr algn="ctr" fontAlgn="base">
                        <a:lnSpc>
                          <a:spcPts val="1965"/>
                        </a:lnSpc>
                        <a:spcAft>
                          <a:spcPts val="935"/>
                        </a:spcAft>
                      </a:pPr>
                      <a:r>
                        <a:rPr lang="ru-RU" sz="1400" dirty="0"/>
                        <a:t>Информатика и ИКТ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Физика</a:t>
                      </a:r>
                    </a:p>
                    <a:p>
                      <a:pPr algn="ctr" fontAlgn="base">
                        <a:lnSpc>
                          <a:spcPts val="1965"/>
                        </a:lnSpc>
                        <a:spcAft>
                          <a:spcPts val="935"/>
                        </a:spcAft>
                      </a:pPr>
                      <a:r>
                        <a:rPr lang="ru-RU" sz="1400" dirty="0"/>
                        <a:t>Информатика и ИКТ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313525">
                <a:tc>
                  <a:txBody>
                    <a:bodyPr/>
                    <a:lstStyle/>
                    <a:p>
                      <a:pPr algn="ctr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/>
                        <a:t> 4 июня (пн)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313525">
                <a:tc>
                  <a:txBody>
                    <a:bodyPr/>
                    <a:lstStyle/>
                    <a:p>
                      <a:pPr algn="ctr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/>
                        <a:t>5 июня (вт)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Математика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Математика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1536272">
                <a:tc>
                  <a:txBody>
                    <a:bodyPr/>
                    <a:lstStyle/>
                    <a:p>
                      <a:pPr algn="ctr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7 июня (</a:t>
                      </a:r>
                      <a:r>
                        <a:rPr lang="ru-RU" sz="1400" dirty="0" err="1"/>
                        <a:t>чт</a:t>
                      </a:r>
                      <a:r>
                        <a:rPr lang="ru-RU" sz="1400" dirty="0"/>
                        <a:t>)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История</a:t>
                      </a:r>
                    </a:p>
                    <a:p>
                      <a:pPr algn="ctr" fontAlgn="base">
                        <a:lnSpc>
                          <a:spcPts val="1965"/>
                        </a:lnSpc>
                        <a:spcAft>
                          <a:spcPts val="935"/>
                        </a:spcAft>
                      </a:pPr>
                      <a:r>
                        <a:rPr lang="ru-RU" sz="1400" dirty="0"/>
                        <a:t>Химия</a:t>
                      </a:r>
                    </a:p>
                    <a:p>
                      <a:pPr algn="ctr" fontAlgn="base">
                        <a:lnSpc>
                          <a:spcPts val="1965"/>
                        </a:lnSpc>
                        <a:spcAft>
                          <a:spcPts val="935"/>
                        </a:spcAft>
                      </a:pPr>
                      <a:r>
                        <a:rPr lang="ru-RU" sz="1400" dirty="0"/>
                        <a:t>География</a:t>
                      </a:r>
                    </a:p>
                    <a:p>
                      <a:pPr algn="ctr" fontAlgn="base">
                        <a:lnSpc>
                          <a:spcPts val="1965"/>
                        </a:lnSpc>
                        <a:spcAft>
                          <a:spcPts val="935"/>
                        </a:spcAft>
                      </a:pPr>
                      <a:r>
                        <a:rPr lang="ru-RU" sz="1400" dirty="0"/>
                        <a:t>Физика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История</a:t>
                      </a:r>
                    </a:p>
                    <a:p>
                      <a:pPr algn="ctr" fontAlgn="base">
                        <a:lnSpc>
                          <a:spcPts val="1965"/>
                        </a:lnSpc>
                        <a:spcAft>
                          <a:spcPts val="935"/>
                        </a:spcAft>
                      </a:pPr>
                      <a:r>
                        <a:rPr lang="ru-RU" sz="1400" dirty="0"/>
                        <a:t>Химия</a:t>
                      </a:r>
                    </a:p>
                    <a:p>
                      <a:pPr algn="ctr" fontAlgn="base">
                        <a:lnSpc>
                          <a:spcPts val="1965"/>
                        </a:lnSpc>
                        <a:spcAft>
                          <a:spcPts val="935"/>
                        </a:spcAft>
                      </a:pPr>
                      <a:r>
                        <a:rPr lang="ru-RU" sz="1400" dirty="0"/>
                        <a:t>География</a:t>
                      </a:r>
                    </a:p>
                    <a:p>
                      <a:pPr algn="ctr" fontAlgn="base">
                        <a:lnSpc>
                          <a:spcPts val="1965"/>
                        </a:lnSpc>
                        <a:spcAft>
                          <a:spcPts val="935"/>
                        </a:spcAft>
                      </a:pPr>
                      <a:r>
                        <a:rPr lang="ru-RU" sz="1400" dirty="0"/>
                        <a:t>Физика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313525">
                <a:tc>
                  <a:txBody>
                    <a:bodyPr/>
                    <a:lstStyle/>
                    <a:p>
                      <a:pPr algn="ctr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/>
                        <a:t>9 июня (сб)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/>
                        <a:t>Обществознание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Обществознание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14356"/>
            <a:ext cx="9144000" cy="357190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100" b="1" dirty="0" smtClean="0">
                <a:ln>
                  <a:solidFill>
                    <a:srgbClr val="CC3300"/>
                  </a:solidFill>
                </a:ln>
                <a:solidFill>
                  <a:schemeClr val="accent1">
                    <a:lumMod val="75000"/>
                  </a:schemeClr>
                </a:solidFill>
                <a:latin typeface="Cambria" pitchFamily="18" charset="0"/>
              </a:rPr>
              <a:t>Сроки проведения ГИА-9 в 2018 г. Основной период</a:t>
            </a:r>
            <a:r>
              <a:rPr lang="ru-RU" sz="4400" b="1" dirty="0" smtClean="0">
                <a:solidFill>
                  <a:srgbClr val="C00000"/>
                </a:solidFill>
                <a:latin typeface="Cambria" pitchFamily="18" charset="0"/>
              </a:rPr>
              <a:t/>
            </a:r>
            <a:br>
              <a:rPr lang="ru-RU" sz="4400" b="1" dirty="0" smtClean="0">
                <a:solidFill>
                  <a:srgbClr val="C00000"/>
                </a:solidFill>
                <a:latin typeface="Cambria" pitchFamily="18" charset="0"/>
              </a:rPr>
            </a:br>
            <a:endParaRPr lang="ru-RU" sz="4400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85720" y="594360"/>
          <a:ext cx="8501121" cy="5692080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2833707"/>
                <a:gridCol w="2833707"/>
                <a:gridCol w="2833707"/>
              </a:tblGrid>
              <a:tr h="436909">
                <a:tc>
                  <a:txBody>
                    <a:bodyPr/>
                    <a:lstStyle/>
                    <a:p>
                      <a:pPr algn="ctr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 20 июня (ср)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/>
                        <a:t>Резерв:</a:t>
                      </a:r>
                    </a:p>
                    <a:p>
                      <a:pPr algn="ctr" fontAlgn="base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/>
                        <a:t>Русский язык 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/>
                        <a:t>Резерв:</a:t>
                      </a:r>
                    </a:p>
                    <a:p>
                      <a:pPr algn="ctr" fontAlgn="base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/>
                        <a:t>Русский язык 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436909">
                <a:tc>
                  <a:txBody>
                    <a:bodyPr/>
                    <a:lstStyle/>
                    <a:p>
                      <a:pPr algn="ctr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21 июня (</a:t>
                      </a:r>
                      <a:r>
                        <a:rPr lang="ru-RU" sz="1400" dirty="0" err="1"/>
                        <a:t>чт</a:t>
                      </a:r>
                      <a:r>
                        <a:rPr lang="ru-RU" sz="1400" dirty="0"/>
                        <a:t>)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Резерв:</a:t>
                      </a:r>
                    </a:p>
                    <a:p>
                      <a:pPr algn="ctr" fontAlgn="base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Математика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/>
                        <a:t>Резерв:</a:t>
                      </a:r>
                    </a:p>
                    <a:p>
                      <a:pPr algn="ctr" fontAlgn="base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/>
                        <a:t>Математика 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1092273">
                <a:tc>
                  <a:txBody>
                    <a:bodyPr/>
                    <a:lstStyle/>
                    <a:p>
                      <a:pPr algn="ctr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 22 июня (</a:t>
                      </a:r>
                      <a:r>
                        <a:rPr lang="ru-RU" sz="1400" dirty="0" err="1"/>
                        <a:t>пт</a:t>
                      </a:r>
                      <a:r>
                        <a:rPr lang="ru-RU" sz="1400" dirty="0"/>
                        <a:t>)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Резерв: </a:t>
                      </a:r>
                    </a:p>
                    <a:p>
                      <a:pPr algn="ctr" fontAlgn="base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Обществознание</a:t>
                      </a:r>
                    </a:p>
                    <a:p>
                      <a:pPr algn="ctr" fontAlgn="base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Биология</a:t>
                      </a:r>
                    </a:p>
                    <a:p>
                      <a:pPr algn="ctr" fontAlgn="base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Информатика и ИКТ</a:t>
                      </a:r>
                    </a:p>
                    <a:p>
                      <a:pPr algn="ctr" fontAlgn="base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Литература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Резерв: </a:t>
                      </a:r>
                    </a:p>
                    <a:p>
                      <a:pPr algn="ctr" fontAlgn="base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Обществознание</a:t>
                      </a:r>
                    </a:p>
                    <a:p>
                      <a:pPr algn="ctr" fontAlgn="base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Биология</a:t>
                      </a:r>
                    </a:p>
                    <a:p>
                      <a:pPr algn="ctr" fontAlgn="base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Информатика и ИКТ</a:t>
                      </a:r>
                    </a:p>
                    <a:p>
                      <a:pPr algn="ctr" fontAlgn="base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Литература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436909">
                <a:tc>
                  <a:txBody>
                    <a:bodyPr/>
                    <a:lstStyle/>
                    <a:p>
                      <a:pPr algn="ctr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/>
                        <a:t> 23 июня (сб)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Резерв:</a:t>
                      </a:r>
                    </a:p>
                    <a:p>
                      <a:pPr algn="ctr" fontAlgn="base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Иностранные языки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Резерв:</a:t>
                      </a:r>
                    </a:p>
                    <a:p>
                      <a:pPr algn="ctr" fontAlgn="base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Иностранные языки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1092273">
                <a:tc>
                  <a:txBody>
                    <a:bodyPr/>
                    <a:lstStyle/>
                    <a:p>
                      <a:pPr algn="ctr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/>
                        <a:t> 25 июня (пн)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Резерв:</a:t>
                      </a:r>
                    </a:p>
                    <a:p>
                      <a:pPr algn="ctr" fontAlgn="base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История</a:t>
                      </a:r>
                    </a:p>
                    <a:p>
                      <a:pPr algn="ctr" fontAlgn="base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Химия</a:t>
                      </a:r>
                    </a:p>
                    <a:p>
                      <a:pPr algn="ctr" fontAlgn="base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Физика</a:t>
                      </a:r>
                    </a:p>
                    <a:p>
                      <a:pPr algn="ctr" fontAlgn="base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География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Резерв:</a:t>
                      </a:r>
                    </a:p>
                    <a:p>
                      <a:pPr algn="ctr" fontAlgn="base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История</a:t>
                      </a:r>
                    </a:p>
                    <a:p>
                      <a:pPr algn="ctr" fontAlgn="base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Химия</a:t>
                      </a:r>
                    </a:p>
                    <a:p>
                      <a:pPr algn="ctr" fontAlgn="base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Физика</a:t>
                      </a:r>
                    </a:p>
                    <a:p>
                      <a:pPr algn="ctr" fontAlgn="base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География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218455">
                <a:tc>
                  <a:txBody>
                    <a:bodyPr/>
                    <a:lstStyle/>
                    <a:p>
                      <a:pPr algn="ctr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/>
                        <a:t> 26 июня (вт)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218455">
                <a:tc>
                  <a:txBody>
                    <a:bodyPr/>
                    <a:lstStyle/>
                    <a:p>
                      <a:pPr algn="ctr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/>
                        <a:t> 27 июня (ср)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436909">
                <a:tc>
                  <a:txBody>
                    <a:bodyPr/>
                    <a:lstStyle/>
                    <a:p>
                      <a:pPr algn="ctr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/>
                        <a:t> 28 июня (чт)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/>
                        <a:t>Резерв:</a:t>
                      </a:r>
                    </a:p>
                    <a:p>
                      <a:pPr algn="ctr" fontAlgn="base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/>
                        <a:t>По всем учебным предметам 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Резерв:</a:t>
                      </a:r>
                    </a:p>
                    <a:p>
                      <a:pPr algn="ctr" fontAlgn="base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По всем учебным предметам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436909">
                <a:tc>
                  <a:txBody>
                    <a:bodyPr/>
                    <a:lstStyle/>
                    <a:p>
                      <a:pPr algn="ctr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/>
                        <a:t> 29 июня (пт)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/>
                        <a:t>Резерв:</a:t>
                      </a:r>
                    </a:p>
                    <a:p>
                      <a:pPr algn="ctr" fontAlgn="base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/>
                        <a:t>По всем учебным предметам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Резерв:</a:t>
                      </a:r>
                    </a:p>
                    <a:p>
                      <a:pPr algn="ctr" fontAlgn="base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По всем учебным предметам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218455">
                <a:tc>
                  <a:txBody>
                    <a:bodyPr/>
                    <a:lstStyle/>
                    <a:p>
                      <a:pPr algn="ctr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/>
                        <a:t>2 июля (пн)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14356"/>
            <a:ext cx="9144000" cy="857256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100" b="1" dirty="0" smtClean="0">
                <a:ln>
                  <a:solidFill>
                    <a:srgbClr val="CC3300"/>
                  </a:solidFill>
                </a:ln>
                <a:solidFill>
                  <a:schemeClr val="accent1">
                    <a:lumMod val="75000"/>
                  </a:schemeClr>
                </a:solidFill>
                <a:latin typeface="Cambria" pitchFamily="18" charset="0"/>
              </a:rPr>
              <a:t>Сроки проведения ГИА-9 в 2018 г. </a:t>
            </a:r>
            <a:r>
              <a:rPr lang="ru-RU" sz="3100" b="1" dirty="0" smtClean="0">
                <a:ln>
                  <a:solidFill>
                    <a:srgbClr val="CC3300"/>
                  </a:solidFill>
                </a:ln>
                <a:solidFill>
                  <a:schemeClr val="accent1">
                    <a:lumMod val="75000"/>
                  </a:schemeClr>
                </a:solidFill>
                <a:latin typeface="Cambria" pitchFamily="18" charset="0"/>
              </a:rPr>
              <a:t/>
            </a:r>
            <a:br>
              <a:rPr lang="ru-RU" sz="3100" b="1" dirty="0" smtClean="0">
                <a:ln>
                  <a:solidFill>
                    <a:srgbClr val="CC3300"/>
                  </a:solidFill>
                </a:ln>
                <a:solidFill>
                  <a:schemeClr val="accent1">
                    <a:lumMod val="75000"/>
                  </a:schemeClr>
                </a:solidFill>
                <a:latin typeface="Cambria" pitchFamily="18" charset="0"/>
              </a:rPr>
            </a:br>
            <a:r>
              <a:rPr lang="ru-RU" sz="3100" b="1" dirty="0" smtClean="0">
                <a:ln>
                  <a:solidFill>
                    <a:srgbClr val="CC3300"/>
                  </a:solidFill>
                </a:ln>
                <a:solidFill>
                  <a:schemeClr val="accent1">
                    <a:lumMod val="75000"/>
                  </a:schemeClr>
                </a:solidFill>
                <a:latin typeface="Cambria" pitchFamily="18" charset="0"/>
              </a:rPr>
              <a:t>Дополнительный</a:t>
            </a:r>
            <a:r>
              <a:rPr lang="ru-RU" sz="3100" b="1" dirty="0" smtClean="0">
                <a:ln>
                  <a:solidFill>
                    <a:srgbClr val="CC3300"/>
                  </a:solidFill>
                </a:ln>
                <a:solidFill>
                  <a:schemeClr val="accent1">
                    <a:lumMod val="75000"/>
                  </a:schemeClr>
                </a:solidFill>
                <a:latin typeface="Cambria" pitchFamily="18" charset="0"/>
              </a:rPr>
              <a:t> </a:t>
            </a:r>
            <a:r>
              <a:rPr lang="ru-RU" sz="3100" b="1" dirty="0" smtClean="0">
                <a:ln>
                  <a:solidFill>
                    <a:srgbClr val="CC3300"/>
                  </a:solidFill>
                </a:ln>
                <a:solidFill>
                  <a:schemeClr val="accent1">
                    <a:lumMod val="75000"/>
                  </a:schemeClr>
                </a:solidFill>
                <a:latin typeface="Cambria" pitchFamily="18" charset="0"/>
              </a:rPr>
              <a:t>период</a:t>
            </a:r>
            <a:r>
              <a:rPr lang="ru-RU" sz="4400" b="1" dirty="0" smtClean="0">
                <a:solidFill>
                  <a:srgbClr val="C00000"/>
                </a:solidFill>
                <a:latin typeface="Cambria" pitchFamily="18" charset="0"/>
              </a:rPr>
              <a:t/>
            </a:r>
            <a:br>
              <a:rPr lang="ru-RU" sz="4400" b="1" dirty="0" smtClean="0">
                <a:solidFill>
                  <a:srgbClr val="C00000"/>
                </a:solidFill>
                <a:latin typeface="Cambria" pitchFamily="18" charset="0"/>
              </a:rPr>
            </a:br>
            <a:endParaRPr lang="ru-RU" sz="4400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57158" y="1285858"/>
          <a:ext cx="8358246" cy="5286415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2194353"/>
                <a:gridCol w="3187747"/>
                <a:gridCol w="2976146"/>
              </a:tblGrid>
              <a:tr h="322645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935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Дата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935"/>
                        </a:spcAft>
                      </a:pPr>
                      <a:r>
                        <a:rPr lang="ru-RU" sz="1400">
                          <a:latin typeface="Times New Roman" pitchFamily="18" charset="0"/>
                          <a:cs typeface="Times New Roman" pitchFamily="18" charset="0"/>
                        </a:rPr>
                        <a:t>ОГЭ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935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ГВЭ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359694">
                <a:tc>
                  <a:txBody>
                    <a:bodyPr/>
                    <a:lstStyle/>
                    <a:p>
                      <a:pPr algn="ctr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 4 сентября (</a:t>
                      </a:r>
                      <a:r>
                        <a:rPr lang="ru-RU" sz="1400" dirty="0" err="1">
                          <a:latin typeface="Times New Roman" pitchFamily="18" charset="0"/>
                          <a:cs typeface="Times New Roman" pitchFamily="18" charset="0"/>
                        </a:rPr>
                        <a:t>вт</a:t>
                      </a: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cs typeface="Times New Roman" pitchFamily="18" charset="0"/>
                        </a:rPr>
                        <a:t>Русский язык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cs typeface="Times New Roman" pitchFamily="18" charset="0"/>
                        </a:rPr>
                        <a:t>Русский язык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359694">
                <a:tc>
                  <a:txBody>
                    <a:bodyPr/>
                    <a:lstStyle/>
                    <a:p>
                      <a:pPr algn="ctr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cs typeface="Times New Roman" pitchFamily="18" charset="0"/>
                        </a:rPr>
                        <a:t> 7 сентября (пт)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Математика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cs typeface="Times New Roman" pitchFamily="18" charset="0"/>
                        </a:rPr>
                        <a:t>Математика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1762497">
                <a:tc>
                  <a:txBody>
                    <a:bodyPr/>
                    <a:lstStyle/>
                    <a:p>
                      <a:pPr algn="ctr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cs typeface="Times New Roman" pitchFamily="18" charset="0"/>
                        </a:rPr>
                        <a:t> 10 сентября (пн)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История</a:t>
                      </a:r>
                    </a:p>
                    <a:p>
                      <a:pPr algn="ctr" fontAlgn="base">
                        <a:lnSpc>
                          <a:spcPts val="1965"/>
                        </a:lnSpc>
                        <a:spcAft>
                          <a:spcPts val="935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Биология</a:t>
                      </a:r>
                    </a:p>
                    <a:p>
                      <a:pPr algn="ctr" fontAlgn="base">
                        <a:lnSpc>
                          <a:spcPts val="1965"/>
                        </a:lnSpc>
                        <a:spcAft>
                          <a:spcPts val="935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Физика</a:t>
                      </a:r>
                    </a:p>
                    <a:p>
                      <a:pPr algn="ctr" fontAlgn="base">
                        <a:lnSpc>
                          <a:spcPts val="1965"/>
                        </a:lnSpc>
                        <a:spcAft>
                          <a:spcPts val="935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География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cs typeface="Times New Roman" pitchFamily="18" charset="0"/>
                        </a:rPr>
                        <a:t>История</a:t>
                      </a:r>
                    </a:p>
                    <a:p>
                      <a:pPr algn="ctr" fontAlgn="base">
                        <a:lnSpc>
                          <a:spcPts val="1965"/>
                        </a:lnSpc>
                        <a:spcAft>
                          <a:spcPts val="935"/>
                        </a:spcAft>
                      </a:pPr>
                      <a:r>
                        <a:rPr lang="ru-RU" sz="1400">
                          <a:latin typeface="Times New Roman" pitchFamily="18" charset="0"/>
                          <a:cs typeface="Times New Roman" pitchFamily="18" charset="0"/>
                        </a:rPr>
                        <a:t>Биология</a:t>
                      </a:r>
                    </a:p>
                    <a:p>
                      <a:pPr algn="ctr" fontAlgn="base">
                        <a:lnSpc>
                          <a:spcPts val="1965"/>
                        </a:lnSpc>
                        <a:spcAft>
                          <a:spcPts val="935"/>
                        </a:spcAft>
                      </a:pPr>
                      <a:r>
                        <a:rPr lang="ru-RU" sz="1400">
                          <a:latin typeface="Times New Roman" pitchFamily="18" charset="0"/>
                          <a:cs typeface="Times New Roman" pitchFamily="18" charset="0"/>
                        </a:rPr>
                        <a:t>Физика</a:t>
                      </a:r>
                    </a:p>
                    <a:p>
                      <a:pPr algn="ctr" fontAlgn="base">
                        <a:lnSpc>
                          <a:spcPts val="1965"/>
                        </a:lnSpc>
                        <a:spcAft>
                          <a:spcPts val="935"/>
                        </a:spcAft>
                      </a:pPr>
                      <a:r>
                        <a:rPr lang="ru-RU" sz="1400">
                          <a:latin typeface="Times New Roman" pitchFamily="18" charset="0"/>
                          <a:cs typeface="Times New Roman" pitchFamily="18" charset="0"/>
                        </a:rPr>
                        <a:t>География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1762497">
                <a:tc>
                  <a:txBody>
                    <a:bodyPr/>
                    <a:lstStyle/>
                    <a:p>
                      <a:pPr algn="ctr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cs typeface="Times New Roman" pitchFamily="18" charset="0"/>
                        </a:rPr>
                        <a:t>12 сентября (ср)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Обществознание</a:t>
                      </a:r>
                    </a:p>
                    <a:p>
                      <a:pPr algn="ctr" fontAlgn="base">
                        <a:lnSpc>
                          <a:spcPts val="1965"/>
                        </a:lnSpc>
                        <a:spcAft>
                          <a:spcPts val="935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Химия</a:t>
                      </a:r>
                    </a:p>
                    <a:p>
                      <a:pPr algn="ctr" fontAlgn="base">
                        <a:lnSpc>
                          <a:spcPts val="1965"/>
                        </a:lnSpc>
                        <a:spcAft>
                          <a:spcPts val="935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Информатика и ИКТ</a:t>
                      </a:r>
                    </a:p>
                    <a:p>
                      <a:pPr algn="ctr" fontAlgn="base">
                        <a:lnSpc>
                          <a:spcPts val="1965"/>
                        </a:lnSpc>
                        <a:spcAft>
                          <a:spcPts val="935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Литература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Обществознание</a:t>
                      </a:r>
                    </a:p>
                    <a:p>
                      <a:pPr algn="ctr" fontAlgn="base">
                        <a:lnSpc>
                          <a:spcPts val="1965"/>
                        </a:lnSpc>
                        <a:spcAft>
                          <a:spcPts val="935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Химия</a:t>
                      </a:r>
                    </a:p>
                    <a:p>
                      <a:pPr algn="ctr" fontAlgn="base">
                        <a:lnSpc>
                          <a:spcPts val="1965"/>
                        </a:lnSpc>
                        <a:spcAft>
                          <a:spcPts val="935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Информатика и ИКТ</a:t>
                      </a:r>
                    </a:p>
                    <a:p>
                      <a:pPr algn="ctr" fontAlgn="base">
                        <a:lnSpc>
                          <a:spcPts val="1965"/>
                        </a:lnSpc>
                        <a:spcAft>
                          <a:spcPts val="935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Литература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359694">
                <a:tc>
                  <a:txBody>
                    <a:bodyPr/>
                    <a:lstStyle/>
                    <a:p>
                      <a:pPr algn="ctr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cs typeface="Times New Roman" pitchFamily="18" charset="0"/>
                        </a:rPr>
                        <a:t>14 сентября (пт)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cs typeface="Times New Roman" pitchFamily="18" charset="0"/>
                        </a:rPr>
                        <a:t>Иностранные языки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Иностранные языки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359694">
                <a:tc>
                  <a:txBody>
                    <a:bodyPr/>
                    <a:lstStyle/>
                    <a:p>
                      <a:pPr algn="ctr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cs typeface="Times New Roman" pitchFamily="18" charset="0"/>
                        </a:rPr>
                        <a:t>15 сентября (сб)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14356"/>
            <a:ext cx="9144000" cy="857256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100" b="1" dirty="0" smtClean="0">
                <a:ln>
                  <a:solidFill>
                    <a:srgbClr val="CC3300"/>
                  </a:solidFill>
                </a:ln>
                <a:solidFill>
                  <a:schemeClr val="accent1">
                    <a:lumMod val="75000"/>
                  </a:schemeClr>
                </a:solidFill>
                <a:latin typeface="Cambria" pitchFamily="18" charset="0"/>
              </a:rPr>
              <a:t>Сроки проведения ГИА-9 в 2018 г. </a:t>
            </a:r>
            <a:r>
              <a:rPr lang="ru-RU" sz="3100" b="1" dirty="0" smtClean="0">
                <a:ln>
                  <a:solidFill>
                    <a:srgbClr val="CC3300"/>
                  </a:solidFill>
                </a:ln>
                <a:solidFill>
                  <a:schemeClr val="accent1">
                    <a:lumMod val="75000"/>
                  </a:schemeClr>
                </a:solidFill>
                <a:latin typeface="Cambria" pitchFamily="18" charset="0"/>
              </a:rPr>
              <a:t/>
            </a:r>
            <a:br>
              <a:rPr lang="ru-RU" sz="3100" b="1" dirty="0" smtClean="0">
                <a:ln>
                  <a:solidFill>
                    <a:srgbClr val="CC3300"/>
                  </a:solidFill>
                </a:ln>
                <a:solidFill>
                  <a:schemeClr val="accent1">
                    <a:lumMod val="75000"/>
                  </a:schemeClr>
                </a:solidFill>
                <a:latin typeface="Cambria" pitchFamily="18" charset="0"/>
              </a:rPr>
            </a:br>
            <a:r>
              <a:rPr lang="ru-RU" sz="3100" b="1" dirty="0" smtClean="0">
                <a:ln>
                  <a:solidFill>
                    <a:srgbClr val="CC3300"/>
                  </a:solidFill>
                </a:ln>
                <a:solidFill>
                  <a:schemeClr val="accent1">
                    <a:lumMod val="75000"/>
                  </a:schemeClr>
                </a:solidFill>
                <a:latin typeface="Cambria" pitchFamily="18" charset="0"/>
              </a:rPr>
              <a:t>Дополнительный</a:t>
            </a:r>
            <a:r>
              <a:rPr lang="ru-RU" sz="3100" b="1" dirty="0" smtClean="0">
                <a:ln>
                  <a:solidFill>
                    <a:srgbClr val="CC3300"/>
                  </a:solidFill>
                </a:ln>
                <a:solidFill>
                  <a:schemeClr val="accent1">
                    <a:lumMod val="75000"/>
                  </a:schemeClr>
                </a:solidFill>
                <a:latin typeface="Cambria" pitchFamily="18" charset="0"/>
              </a:rPr>
              <a:t> </a:t>
            </a:r>
            <a:r>
              <a:rPr lang="ru-RU" sz="3100" b="1" dirty="0" smtClean="0">
                <a:ln>
                  <a:solidFill>
                    <a:srgbClr val="CC3300"/>
                  </a:solidFill>
                </a:ln>
                <a:solidFill>
                  <a:schemeClr val="accent1">
                    <a:lumMod val="75000"/>
                  </a:schemeClr>
                </a:solidFill>
                <a:latin typeface="Cambria" pitchFamily="18" charset="0"/>
              </a:rPr>
              <a:t>период</a:t>
            </a:r>
            <a:r>
              <a:rPr lang="ru-RU" sz="4400" b="1" dirty="0" smtClean="0">
                <a:solidFill>
                  <a:srgbClr val="C00000"/>
                </a:solidFill>
                <a:latin typeface="Cambria" pitchFamily="18" charset="0"/>
              </a:rPr>
              <a:t/>
            </a:r>
            <a:br>
              <a:rPr lang="ru-RU" sz="4400" b="1" dirty="0" smtClean="0">
                <a:solidFill>
                  <a:srgbClr val="C00000"/>
                </a:solidFill>
                <a:latin typeface="Cambria" pitchFamily="18" charset="0"/>
              </a:rPr>
            </a:br>
            <a:endParaRPr lang="ru-RU" sz="4400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14282" y="1071546"/>
          <a:ext cx="8572560" cy="5500726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2250617"/>
                <a:gridCol w="3269485"/>
                <a:gridCol w="3052458"/>
              </a:tblGrid>
              <a:tr h="569623">
                <a:tc>
                  <a:txBody>
                    <a:bodyPr/>
                    <a:lstStyle/>
                    <a:p>
                      <a:pPr algn="ctr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17 сентября (</a:t>
                      </a:r>
                      <a:r>
                        <a:rPr lang="ru-RU" sz="1400" dirty="0" err="1">
                          <a:latin typeface="Times New Roman" pitchFamily="18" charset="0"/>
                          <a:cs typeface="Times New Roman" pitchFamily="18" charset="0"/>
                        </a:rPr>
                        <a:t>пн</a:t>
                      </a: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cs typeface="Times New Roman" pitchFamily="18" charset="0"/>
                        </a:rPr>
                        <a:t>Резерв: </a:t>
                      </a:r>
                    </a:p>
                    <a:p>
                      <a:pPr algn="ctr" fontAlgn="base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cs typeface="Times New Roman" pitchFamily="18" charset="0"/>
                        </a:rPr>
                        <a:t>Русский язык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cs typeface="Times New Roman" pitchFamily="18" charset="0"/>
                        </a:rPr>
                        <a:t>Резерв: </a:t>
                      </a:r>
                    </a:p>
                    <a:p>
                      <a:pPr algn="ctr" fontAlgn="base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cs typeface="Times New Roman" pitchFamily="18" charset="0"/>
                        </a:rPr>
                        <a:t>Русский язык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1462332">
                <a:tc>
                  <a:txBody>
                    <a:bodyPr/>
                    <a:lstStyle/>
                    <a:p>
                      <a:pPr algn="ctr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18 сентября (</a:t>
                      </a:r>
                      <a:r>
                        <a:rPr lang="ru-RU" sz="1400" dirty="0" err="1">
                          <a:latin typeface="Times New Roman" pitchFamily="18" charset="0"/>
                          <a:cs typeface="Times New Roman" pitchFamily="18" charset="0"/>
                        </a:rPr>
                        <a:t>вт</a:t>
                      </a: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 Резерв:</a:t>
                      </a:r>
                    </a:p>
                    <a:p>
                      <a:pPr algn="ctr" fontAlgn="base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История</a:t>
                      </a:r>
                    </a:p>
                    <a:p>
                      <a:pPr algn="ctr" fontAlgn="base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Биология</a:t>
                      </a:r>
                    </a:p>
                    <a:p>
                      <a:pPr algn="ctr" fontAlgn="base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Физика</a:t>
                      </a:r>
                    </a:p>
                    <a:p>
                      <a:pPr algn="ctr" fontAlgn="base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География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cs typeface="Times New Roman" pitchFamily="18" charset="0"/>
                        </a:rPr>
                        <a:t>Резерв: </a:t>
                      </a:r>
                    </a:p>
                    <a:p>
                      <a:pPr algn="ctr" fontAlgn="base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cs typeface="Times New Roman" pitchFamily="18" charset="0"/>
                        </a:rPr>
                        <a:t>История</a:t>
                      </a:r>
                    </a:p>
                    <a:p>
                      <a:pPr algn="ctr" fontAlgn="base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cs typeface="Times New Roman" pitchFamily="18" charset="0"/>
                        </a:rPr>
                        <a:t>Биология</a:t>
                      </a:r>
                    </a:p>
                    <a:p>
                      <a:pPr algn="ctr" fontAlgn="base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cs typeface="Times New Roman" pitchFamily="18" charset="0"/>
                        </a:rPr>
                        <a:t>Физика</a:t>
                      </a:r>
                    </a:p>
                    <a:p>
                      <a:pPr algn="ctr" fontAlgn="base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cs typeface="Times New Roman" pitchFamily="18" charset="0"/>
                        </a:rPr>
                        <a:t>География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569623">
                <a:tc>
                  <a:txBody>
                    <a:bodyPr/>
                    <a:lstStyle/>
                    <a:p>
                      <a:pPr algn="ctr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cs typeface="Times New Roman" pitchFamily="18" charset="0"/>
                        </a:rPr>
                        <a:t>19 сентября (ср)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cs typeface="Times New Roman" pitchFamily="18" charset="0"/>
                        </a:rPr>
                        <a:t> Резерв:</a:t>
                      </a:r>
                    </a:p>
                    <a:p>
                      <a:pPr algn="ctr" fontAlgn="base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cs typeface="Times New Roman" pitchFamily="18" charset="0"/>
                        </a:rPr>
                        <a:t>Математика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cs typeface="Times New Roman" pitchFamily="18" charset="0"/>
                        </a:rPr>
                        <a:t>Резерв:</a:t>
                      </a:r>
                    </a:p>
                    <a:p>
                      <a:pPr algn="ctr" fontAlgn="base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cs typeface="Times New Roman" pitchFamily="18" charset="0"/>
                        </a:rPr>
                        <a:t>Математика 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1462332">
                <a:tc>
                  <a:txBody>
                    <a:bodyPr/>
                    <a:lstStyle/>
                    <a:p>
                      <a:pPr algn="ctr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cs typeface="Times New Roman" pitchFamily="18" charset="0"/>
                        </a:rPr>
                        <a:t>20 сентября (чт)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cs typeface="Times New Roman" pitchFamily="18" charset="0"/>
                        </a:rPr>
                        <a:t> Резерв:</a:t>
                      </a:r>
                    </a:p>
                    <a:p>
                      <a:pPr algn="ctr" fontAlgn="base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cs typeface="Times New Roman" pitchFamily="18" charset="0"/>
                        </a:rPr>
                        <a:t>Обществознание</a:t>
                      </a:r>
                    </a:p>
                    <a:p>
                      <a:pPr algn="ctr" fontAlgn="base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cs typeface="Times New Roman" pitchFamily="18" charset="0"/>
                        </a:rPr>
                        <a:t>Химия</a:t>
                      </a:r>
                    </a:p>
                    <a:p>
                      <a:pPr algn="ctr" fontAlgn="base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cs typeface="Times New Roman" pitchFamily="18" charset="0"/>
                        </a:rPr>
                        <a:t>Информатика и ИКТ</a:t>
                      </a:r>
                    </a:p>
                    <a:p>
                      <a:pPr algn="ctr" fontAlgn="base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cs typeface="Times New Roman" pitchFamily="18" charset="0"/>
                        </a:rPr>
                        <a:t>Литература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cs typeface="Times New Roman" pitchFamily="18" charset="0"/>
                        </a:rPr>
                        <a:t>Резерв: </a:t>
                      </a:r>
                    </a:p>
                    <a:p>
                      <a:pPr algn="ctr" fontAlgn="base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cs typeface="Times New Roman" pitchFamily="18" charset="0"/>
                        </a:rPr>
                        <a:t>Обществознание</a:t>
                      </a:r>
                    </a:p>
                    <a:p>
                      <a:pPr algn="ctr" fontAlgn="base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cs typeface="Times New Roman" pitchFamily="18" charset="0"/>
                        </a:rPr>
                        <a:t>Химия</a:t>
                      </a:r>
                    </a:p>
                    <a:p>
                      <a:pPr algn="ctr" fontAlgn="base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cs typeface="Times New Roman" pitchFamily="18" charset="0"/>
                        </a:rPr>
                        <a:t>Информатика и ИКТ</a:t>
                      </a:r>
                    </a:p>
                    <a:p>
                      <a:pPr algn="ctr" fontAlgn="base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cs typeface="Times New Roman" pitchFamily="18" charset="0"/>
                        </a:rPr>
                        <a:t>Литература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569623">
                <a:tc>
                  <a:txBody>
                    <a:bodyPr/>
                    <a:lstStyle/>
                    <a:p>
                      <a:pPr algn="ctr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cs typeface="Times New Roman" pitchFamily="18" charset="0"/>
                        </a:rPr>
                        <a:t>21 сентября (пт)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cs typeface="Times New Roman" pitchFamily="18" charset="0"/>
                        </a:rPr>
                        <a:t> Резерв:</a:t>
                      </a:r>
                    </a:p>
                    <a:p>
                      <a:pPr algn="ctr" fontAlgn="base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cs typeface="Times New Roman" pitchFamily="18" charset="0"/>
                        </a:rPr>
                        <a:t>Иностранные языки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Резерв: </a:t>
                      </a:r>
                    </a:p>
                    <a:p>
                      <a:pPr algn="ctr" fontAlgn="base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Иностранные языки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867193">
                <a:tc>
                  <a:txBody>
                    <a:bodyPr/>
                    <a:lstStyle/>
                    <a:p>
                      <a:pPr algn="ctr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cs typeface="Times New Roman" pitchFamily="18" charset="0"/>
                        </a:rPr>
                        <a:t>22 сентября (сб)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cs typeface="Times New Roman" pitchFamily="18" charset="0"/>
                        </a:rPr>
                        <a:t>Резерв:</a:t>
                      </a:r>
                    </a:p>
                    <a:p>
                      <a:pPr algn="ctr" fontAlgn="base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cs typeface="Times New Roman" pitchFamily="18" charset="0"/>
                        </a:rPr>
                        <a:t>По всем учебным предметам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Резерв:</a:t>
                      </a:r>
                    </a:p>
                    <a:p>
                      <a:pPr algn="ctr" fontAlgn="base">
                        <a:lnSpc>
                          <a:spcPts val="196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По всем учебным предметам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43042" y="571480"/>
            <a:ext cx="600079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n>
                  <a:solidFill>
                    <a:srgbClr val="800000"/>
                  </a:solidFill>
                </a:ln>
                <a:latin typeface="Cambria" pitchFamily="18" charset="0"/>
              </a:rPr>
              <a:t>Пересдача ГИА-9</a:t>
            </a:r>
            <a:br>
              <a:rPr lang="ru-RU" sz="4000" b="1" dirty="0" smtClean="0">
                <a:ln>
                  <a:solidFill>
                    <a:srgbClr val="800000"/>
                  </a:solidFill>
                </a:ln>
                <a:latin typeface="Cambria" pitchFamily="18" charset="0"/>
              </a:rPr>
            </a:br>
            <a:endParaRPr lang="ru-RU" sz="4000" dirty="0">
              <a:ln>
                <a:solidFill>
                  <a:srgbClr val="800000"/>
                </a:solidFill>
              </a:ln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7158" y="1285860"/>
            <a:ext cx="8429684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200" b="1" dirty="0" smtClean="0">
                <a:solidFill>
                  <a:srgbClr val="FF9900"/>
                </a:solidFill>
              </a:rPr>
              <a:t>Повторно к сдаче ГИА-9 </a:t>
            </a:r>
            <a:r>
              <a:rPr lang="ru-RU" sz="2200" dirty="0" smtClean="0"/>
              <a:t>по соответствующим учебным предметам по решению государственной экзаменационной комиссии Калининградской области будут допущены обучающиеся, получившие на ГИА-9 неудовлетворительные результаты не более чем по двум учебным предметам (из числа обязательных и предметов по выбору). </a:t>
            </a:r>
          </a:p>
          <a:p>
            <a:endParaRPr lang="ru-RU" sz="2200" dirty="0" smtClean="0"/>
          </a:p>
          <a:p>
            <a:pPr>
              <a:buFont typeface="Wingdings" pitchFamily="2" charset="2"/>
              <a:buChar char="v"/>
            </a:pPr>
            <a:r>
              <a:rPr lang="ru-RU" sz="2200" dirty="0" smtClean="0"/>
              <a:t>Обучающимся, не прошедшим ГИА-9 или получившим на ГИА-9 неудовлетворительные результаты более чем по двум учебным предметам, либо получившим повторно неудовлетворительный результат по одному или двум учебным предметам на ГИА-9 в дополнительные сроки, будет представлено право повторно сдать экзамены по соответствующим учебным предметам </a:t>
            </a:r>
            <a:r>
              <a:rPr lang="ru-RU" sz="2200" b="1" dirty="0" smtClean="0">
                <a:solidFill>
                  <a:srgbClr val="FF9900"/>
                </a:solidFill>
              </a:rPr>
              <a:t>не ранее 1 сентября 2018 года. </a:t>
            </a:r>
            <a:endParaRPr lang="ru-RU" sz="2200" b="1" dirty="0">
              <a:solidFill>
                <a:srgbClr val="FF99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1187485" y="2932242"/>
            <a:ext cx="288925" cy="613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-214346" y="428604"/>
            <a:ext cx="9358346" cy="892552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600" b="1" dirty="0" smtClean="0">
                <a:ln>
                  <a:solidFill>
                    <a:srgbClr val="CC3300"/>
                  </a:solidFill>
                </a:ln>
              </a:rPr>
              <a:t>Информирование участников ГИА 9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600" b="1" dirty="0" smtClean="0">
                <a:ln>
                  <a:solidFill>
                    <a:srgbClr val="CC3300"/>
                  </a:solidFill>
                </a:ln>
              </a:rPr>
              <a:t>о результатах государственной итоговой аттестации</a:t>
            </a: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4716016" y="-3491869"/>
            <a:ext cx="5976664" cy="46085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400" dirty="0">
              <a:solidFill>
                <a:srgbClr val="2E3192"/>
              </a:solidFill>
              <a:latin typeface="Cambria" panose="020405030504060302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215338" y="6429396"/>
            <a:ext cx="928662" cy="4286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428596" y="1357298"/>
            <a:ext cx="8429684" cy="53135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Обработка и проверка  экзаменационных работ участников ГИА 9 занимает не более </a:t>
            </a:r>
            <a:r>
              <a:rPr kumimoji="0" lang="ru-RU" sz="2200" b="0" i="0" u="sng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десяти рабочих дней.</a:t>
            </a:r>
            <a:endParaRPr kumimoji="0" lang="ru-RU" sz="2200" b="0" i="0" u="sng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2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Утверждение результатов ГИА 9 ГЭК </a:t>
            </a:r>
            <a:r>
              <a:rPr kumimoji="0" lang="ru-RU" sz="2200" b="0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</a:t>
            </a:r>
            <a:r>
              <a:rPr kumimoji="0" lang="ru-RU" sz="2200" b="0" i="0" u="sng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течение одного рабочего дня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 момента получения результатов проверки экзаменационных работ. </a:t>
            </a:r>
            <a:endParaRPr kumimoji="0" lang="ru-RU" sz="22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2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Ознакомление участников ГИА 9 с полученными результатами ГИА по каждому учебному предмету осуществляется </a:t>
            </a:r>
            <a:r>
              <a:rPr kumimoji="0" lang="ru-RU" sz="2200" b="0" i="0" u="sng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позднее трех рабочих дней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 дня их утверждения  ГЭК ГИА 9.</a:t>
            </a:r>
            <a:endParaRPr kumimoji="0" lang="ru-RU" sz="22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2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Ознакомление участников ГИА 9 с полученными результатами ГИА по каждому учебному предмету осуществляется в образовательной организации, в которой они были допущены к ГИА.</a:t>
            </a:r>
            <a:endParaRPr kumimoji="0" lang="ru-RU" sz="22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7856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1187485" y="2932242"/>
            <a:ext cx="288925" cy="613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-214346" y="642918"/>
            <a:ext cx="9358346" cy="52322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dirty="0" smtClean="0">
                <a:solidFill>
                  <a:srgbClr val="800000"/>
                </a:solidFill>
              </a:rPr>
              <a:t>О подаче апелляций участниками ГИА 9 </a:t>
            </a: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4716016" y="-3491869"/>
            <a:ext cx="5976664" cy="46085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400" dirty="0">
              <a:solidFill>
                <a:srgbClr val="2E3192"/>
              </a:solidFill>
              <a:latin typeface="Cambria" panose="020405030504060302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215338" y="6429396"/>
            <a:ext cx="928662" cy="4286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428596" y="1285860"/>
            <a:ext cx="8215370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*Апелляция о нарушении установленного порядка проведения ГИА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подается участником ГИА 9 в день проведения экзамена уполномоченному представителю ГЭК, не покидая пункт проведения экзамена.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*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Апелляция о несогласии с выставленными баллами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подается в течение двух рабочих дней со дня объявления результатов ГИА 9  в образовательную организацию, в которой обучающийся был допущен к ГИА 9.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Руководитель образовательной организации передает апелляцию в территориальную конфликтную подкомиссию ГИА 9 для рассмотрения.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7856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Documents and Settings\Александра\Рабочий стол\Безымянный.bm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80" y="285728"/>
            <a:ext cx="8842398" cy="6323032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1187485" y="2932242"/>
            <a:ext cx="288925" cy="613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4716016" y="-3491869"/>
            <a:ext cx="5976664" cy="46085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400" dirty="0">
              <a:solidFill>
                <a:srgbClr val="2E3192"/>
              </a:solidFill>
              <a:latin typeface="Cambria" panose="020405030504060302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215338" y="6429396"/>
            <a:ext cx="928662" cy="4286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Кольцо 13"/>
          <p:cNvSpPr/>
          <p:nvPr/>
        </p:nvSpPr>
        <p:spPr>
          <a:xfrm>
            <a:off x="1000100" y="285728"/>
            <a:ext cx="1785950" cy="642942"/>
          </a:xfrm>
          <a:prstGeom prst="donut">
            <a:avLst>
              <a:gd name="adj" fmla="val 9156"/>
            </a:avLst>
          </a:prstGeom>
          <a:solidFill>
            <a:srgbClr val="92D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7856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 descr="C:\Documents and Settings\Александра\Рабочий стол\Безымянный.bm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205194"/>
            <a:ext cx="8643998" cy="6204036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1187485" y="2932242"/>
            <a:ext cx="288925" cy="613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4716016" y="-3491869"/>
            <a:ext cx="5976664" cy="46085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400" dirty="0">
              <a:solidFill>
                <a:srgbClr val="2E3192"/>
              </a:solidFill>
              <a:latin typeface="Cambria" panose="020405030504060302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215338" y="6429396"/>
            <a:ext cx="928662" cy="4286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Кольцо 13"/>
          <p:cNvSpPr/>
          <p:nvPr/>
        </p:nvSpPr>
        <p:spPr>
          <a:xfrm>
            <a:off x="1285852" y="285728"/>
            <a:ext cx="1214446" cy="571504"/>
          </a:xfrm>
          <a:prstGeom prst="donut">
            <a:avLst>
              <a:gd name="adj" fmla="val 9156"/>
            </a:avLst>
          </a:prstGeom>
          <a:solidFill>
            <a:srgbClr val="92D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7856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1" descr="C:\Documents and Settings\Александра\Рабочий стол\Безымянный.bmp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5785" y="210306"/>
            <a:ext cx="8396743" cy="6114295"/>
          </a:xfrm>
          <a:prstGeom prst="rect">
            <a:avLst/>
          </a:prstGeom>
          <a:noFill/>
        </p:spPr>
      </p:pic>
      <p:sp>
        <p:nvSpPr>
          <p:cNvPr id="5" name="Кольцо 4"/>
          <p:cNvSpPr/>
          <p:nvPr/>
        </p:nvSpPr>
        <p:spPr>
          <a:xfrm>
            <a:off x="928662" y="285728"/>
            <a:ext cx="2643206" cy="571504"/>
          </a:xfrm>
          <a:prstGeom prst="donut">
            <a:avLst>
              <a:gd name="adj" fmla="val 9156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1215607" y="1700543"/>
            <a:ext cx="260789" cy="830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57158" y="332663"/>
            <a:ext cx="8625100" cy="430887"/>
          </a:xfrm>
          <a:prstGeom prst="rect">
            <a:avLst/>
          </a:prstGeom>
          <a:solidFill>
            <a:schemeClr val="accent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200" b="1" dirty="0">
                <a:latin typeface="Cambria" pitchFamily="18" charset="0"/>
              </a:rPr>
              <a:t>Перечень нормативных правовых </a:t>
            </a:r>
            <a:r>
              <a:rPr lang="ru-RU" sz="2200" b="1" dirty="0" smtClean="0">
                <a:latin typeface="Cambria" pitchFamily="18" charset="0"/>
              </a:rPr>
              <a:t>актов </a:t>
            </a:r>
            <a:endParaRPr lang="ru-RU" sz="2200" b="1" dirty="0">
              <a:latin typeface="Cambria" pitchFamily="18" charset="0"/>
            </a:endParaRP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323528" y="5291573"/>
            <a:ext cx="8641085" cy="18242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sz="1400" dirty="0" smtClean="0">
              <a:solidFill>
                <a:srgbClr val="2E3192"/>
              </a:solidFill>
              <a:latin typeface="Cambria" panose="020405030504060302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57158" y="1196752"/>
            <a:ext cx="8463314" cy="803488"/>
          </a:xfrm>
          <a:prstGeom prst="rect">
            <a:avLst/>
          </a:prstGeom>
          <a:solidFill>
            <a:schemeClr val="accent1">
              <a:alpha val="31000"/>
            </a:schemeClr>
          </a:solidFill>
          <a:ln w="25400" cap="flat" cmpd="sng" algn="ctr">
            <a:noFill/>
            <a:prstDash val="sysDash"/>
          </a:ln>
          <a:effectLst/>
        </p:spPr>
        <p:txBody>
          <a:bodyPr anchor="ctr"/>
          <a:lstStyle/>
          <a:p>
            <a:pPr>
              <a:spcBef>
                <a:spcPct val="0"/>
              </a:spcBef>
              <a:buFont typeface="Wingdings" pitchFamily="2" charset="2"/>
              <a:buChar char="q"/>
            </a:pPr>
            <a:r>
              <a:rPr lang="ru-RU" sz="2000" b="1" dirty="0" smtClean="0">
                <a:solidFill>
                  <a:srgbClr val="2E3192"/>
                </a:solidFill>
                <a:latin typeface="Cambria" panose="02040503050406030204" pitchFamily="18" charset="0"/>
              </a:rPr>
              <a:t> </a:t>
            </a:r>
            <a:r>
              <a:rPr lang="ru-RU" sz="2000" b="1" dirty="0" smtClean="0">
                <a:latin typeface="Cambria" panose="02040503050406030204" pitchFamily="18" charset="0"/>
              </a:rPr>
              <a:t>Федеральный закон </a:t>
            </a:r>
            <a:r>
              <a:rPr lang="ru-RU" sz="2000" b="1" dirty="0">
                <a:latin typeface="Cambria" panose="02040503050406030204" pitchFamily="18" charset="0"/>
              </a:rPr>
              <a:t>«Об образовании в Российской Федерации» </a:t>
            </a:r>
            <a:endParaRPr lang="ru-RU" sz="2000" b="1" dirty="0" smtClean="0">
              <a:latin typeface="Cambria" panose="02040503050406030204" pitchFamily="18" charset="0"/>
            </a:endParaRPr>
          </a:p>
          <a:p>
            <a:pPr>
              <a:spcBef>
                <a:spcPct val="0"/>
              </a:spcBef>
            </a:pPr>
            <a:r>
              <a:rPr lang="ru-RU" sz="2000" b="1" dirty="0" smtClean="0">
                <a:latin typeface="Cambria" panose="02040503050406030204" pitchFamily="18" charset="0"/>
              </a:rPr>
              <a:t>от </a:t>
            </a:r>
            <a:r>
              <a:rPr lang="ru-RU" sz="2000" b="1" dirty="0">
                <a:latin typeface="Cambria" panose="02040503050406030204" pitchFamily="18" charset="0"/>
              </a:rPr>
              <a:t>29.12.2012 № 273-ФЗ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57158" y="2428868"/>
            <a:ext cx="8463314" cy="1285884"/>
          </a:xfrm>
          <a:prstGeom prst="rect">
            <a:avLst/>
          </a:prstGeom>
          <a:solidFill>
            <a:schemeClr val="accent1">
              <a:alpha val="31000"/>
            </a:schemeClr>
          </a:solidFill>
          <a:ln w="25400" cap="flat" cmpd="sng" algn="ctr">
            <a:noFill/>
            <a:prstDash val="sysDash"/>
          </a:ln>
          <a:effectLst/>
        </p:spPr>
        <p:txBody>
          <a:bodyPr anchor="ctr"/>
          <a:lstStyle/>
          <a:p>
            <a:pPr>
              <a:spcBef>
                <a:spcPct val="0"/>
              </a:spcBef>
              <a:buFont typeface="Wingdings" pitchFamily="2" charset="2"/>
              <a:buChar char="q"/>
            </a:pPr>
            <a:r>
              <a:rPr lang="ru-RU" sz="2000" b="1" dirty="0" smtClean="0">
                <a:latin typeface="Cambria" panose="02040503050406030204" pitchFamily="18" charset="0"/>
              </a:rPr>
              <a:t>Порядок проведения </a:t>
            </a:r>
            <a:r>
              <a:rPr lang="ru-RU" sz="2000" b="1" dirty="0" smtClean="0">
                <a:latin typeface="Cambria" panose="02040503050406030204" pitchFamily="18" charset="0"/>
                <a:ea typeface="Times New Roman"/>
              </a:rPr>
              <a:t>государственной итоговой аттестации по образовательным программам основного общего образования (утв. приказом </a:t>
            </a:r>
            <a:r>
              <a:rPr lang="ru-RU" sz="2000" b="1" dirty="0" err="1" smtClean="0">
                <a:latin typeface="Cambria" panose="02040503050406030204" pitchFamily="18" charset="0"/>
                <a:ea typeface="Times New Roman"/>
              </a:rPr>
              <a:t>Минобрнауки</a:t>
            </a:r>
            <a:r>
              <a:rPr lang="ru-RU" sz="2000" b="1" dirty="0" smtClean="0">
                <a:latin typeface="Cambria" panose="02040503050406030204" pitchFamily="18" charset="0"/>
                <a:ea typeface="Times New Roman"/>
              </a:rPr>
              <a:t> России №1394 от 25.12.2013                       </a:t>
            </a:r>
            <a:r>
              <a:rPr lang="ru-RU" sz="2000" b="1" i="1" dirty="0" smtClean="0">
                <a:latin typeface="Cambria" panose="02040503050406030204" pitchFamily="18" charset="0"/>
                <a:ea typeface="Times New Roman"/>
              </a:rPr>
              <a:t>с изменениями</a:t>
            </a:r>
            <a:r>
              <a:rPr lang="ru-RU" sz="2000" b="1" dirty="0" smtClean="0">
                <a:latin typeface="Cambria" panose="02040503050406030204" pitchFamily="18" charset="0"/>
                <a:ea typeface="Times New Roman"/>
              </a:rPr>
              <a:t>)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285720" y="5143512"/>
            <a:ext cx="8572560" cy="681717"/>
          </a:xfrm>
          <a:prstGeom prst="rect">
            <a:avLst/>
          </a:prstGeom>
          <a:solidFill>
            <a:srgbClr val="B9CDE5">
              <a:alpha val="31000"/>
            </a:srgbClr>
          </a:solidFill>
          <a:ln w="25400" cap="flat" cmpd="sng" algn="ctr">
            <a:noFill/>
            <a:prstDash val="sysDash"/>
          </a:ln>
          <a:effectLst/>
        </p:spPr>
        <p:txBody>
          <a:bodyPr anchor="ctr"/>
          <a:lstStyle/>
          <a:p>
            <a:pPr algn="ctr">
              <a:spcBef>
                <a:spcPct val="0"/>
              </a:spcBef>
            </a:pPr>
            <a:endParaRPr lang="ru-RU" sz="1600" b="1" dirty="0" smtClean="0">
              <a:solidFill>
                <a:srgbClr val="2E3192"/>
              </a:solidFill>
              <a:latin typeface="Cambria" panose="0204050305040603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57158" y="3000372"/>
            <a:ext cx="8572560" cy="928694"/>
          </a:xfrm>
          <a:prstGeom prst="rect">
            <a:avLst/>
          </a:prstGeom>
          <a:solidFill>
            <a:srgbClr val="B9CDE5">
              <a:alpha val="31000"/>
            </a:srgbClr>
          </a:solidFill>
          <a:ln w="25400" cap="flat" cmpd="sng" algn="ctr">
            <a:noFill/>
            <a:prstDash val="sysDash"/>
          </a:ln>
          <a:effectLst/>
        </p:spPr>
        <p:txBody>
          <a:bodyPr anchor="ctr"/>
          <a:lstStyle/>
          <a:p>
            <a:pPr algn="ctr">
              <a:spcBef>
                <a:spcPct val="0"/>
              </a:spcBef>
            </a:pPr>
            <a:endParaRPr lang="ru-RU" sz="1600" b="1" dirty="0">
              <a:solidFill>
                <a:srgbClr val="2E3192"/>
              </a:solidFill>
              <a:latin typeface="Cambria" panose="02040503050406030204" pitchFamily="18" charset="0"/>
              <a:ea typeface="Times New Roman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85720" y="4500570"/>
            <a:ext cx="8572560" cy="648072"/>
          </a:xfrm>
          <a:prstGeom prst="rect">
            <a:avLst/>
          </a:prstGeom>
          <a:solidFill>
            <a:schemeClr val="accent1">
              <a:alpha val="31000"/>
            </a:schemeClr>
          </a:solidFill>
          <a:ln w="25400" cap="flat" cmpd="sng" algn="ctr">
            <a:noFill/>
            <a:prstDash val="sysDash"/>
          </a:ln>
          <a:effectLst/>
        </p:spPr>
        <p:txBody>
          <a:bodyPr anchor="ctr"/>
          <a:lstStyle/>
          <a:p>
            <a:pPr algn="ctr">
              <a:spcBef>
                <a:spcPct val="0"/>
              </a:spcBef>
            </a:pPr>
            <a:endParaRPr lang="ru-RU" sz="1600" b="1" i="1" dirty="0" smtClean="0">
              <a:solidFill>
                <a:srgbClr val="2E3192"/>
              </a:solidFill>
              <a:latin typeface="Cambria" panose="020405030504060302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57158" y="5877272"/>
            <a:ext cx="8470036" cy="480055"/>
          </a:xfrm>
          <a:prstGeom prst="rect">
            <a:avLst/>
          </a:prstGeom>
          <a:solidFill>
            <a:srgbClr val="B9CDE5">
              <a:alpha val="31000"/>
            </a:srgbClr>
          </a:solidFill>
          <a:ln w="25400" cap="flat" cmpd="sng" algn="ctr">
            <a:noFill/>
            <a:prstDash val="sysDash"/>
          </a:ln>
          <a:effectLst/>
        </p:spPr>
        <p:txBody>
          <a:bodyPr anchor="ctr"/>
          <a:lstStyle/>
          <a:p>
            <a:pPr algn="ctr">
              <a:spcBef>
                <a:spcPct val="0"/>
              </a:spcBef>
            </a:pPr>
            <a:endParaRPr lang="ru-RU" sz="1600" b="1" u="sng" dirty="0">
              <a:solidFill>
                <a:srgbClr val="333399"/>
              </a:solidFill>
              <a:latin typeface="Cambria" panose="020405030504060302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57158" y="4143380"/>
            <a:ext cx="8559347" cy="714380"/>
          </a:xfrm>
          <a:prstGeom prst="rect">
            <a:avLst/>
          </a:prstGeom>
          <a:solidFill>
            <a:srgbClr val="B9CDE5">
              <a:alpha val="31000"/>
            </a:srgbClr>
          </a:solidFill>
          <a:ln w="25400" cap="flat" cmpd="sng" algn="ctr">
            <a:noFill/>
            <a:prstDash val="sysDash"/>
          </a:ln>
          <a:effectLst/>
        </p:spPr>
        <p:txBody>
          <a:bodyPr anchor="ctr"/>
          <a:lstStyle/>
          <a:p>
            <a:pPr>
              <a:spcBef>
                <a:spcPct val="0"/>
              </a:spcBef>
              <a:buFont typeface="Wingdings" pitchFamily="2" charset="2"/>
              <a:buChar char="q"/>
            </a:pPr>
            <a:r>
              <a:rPr lang="ru-RU" sz="2000" b="1" dirty="0" smtClean="0">
                <a:latin typeface="Cambria" panose="02040503050406030204" pitchFamily="18" charset="0"/>
                <a:ea typeface="Times New Roman"/>
              </a:rPr>
              <a:t>Письмо Федеральной службы по надзору в сфере образования </a:t>
            </a:r>
          </a:p>
          <a:p>
            <a:pPr>
              <a:spcBef>
                <a:spcPct val="0"/>
              </a:spcBef>
            </a:pPr>
            <a:r>
              <a:rPr lang="ru-RU" sz="2000" b="1" dirty="0" smtClean="0">
                <a:latin typeface="Cambria" panose="02040503050406030204" pitchFamily="18" charset="0"/>
                <a:ea typeface="Times New Roman"/>
              </a:rPr>
              <a:t>и науки (</a:t>
            </a:r>
            <a:r>
              <a:rPr lang="ru-RU" sz="2000" b="1" dirty="0" err="1" smtClean="0">
                <a:latin typeface="Cambria" panose="02040503050406030204" pitchFamily="18" charset="0"/>
                <a:ea typeface="Times New Roman"/>
              </a:rPr>
              <a:t>Рособрнадзор</a:t>
            </a:r>
            <a:r>
              <a:rPr lang="ru-RU" sz="2000" b="1" dirty="0" smtClean="0">
                <a:latin typeface="Cambria" panose="02040503050406030204" pitchFamily="18" charset="0"/>
                <a:ea typeface="Times New Roman"/>
              </a:rPr>
              <a:t>) от 11.04.2016 г. № 02-146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8143900" y="6357958"/>
            <a:ext cx="1000100" cy="5000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357158" y="5143512"/>
            <a:ext cx="857256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Методические рекомендации</a:t>
            </a:r>
            <a:r>
              <a:rPr lang="ru-RU" sz="2000" dirty="0" smtClean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по подготовке и проведению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государственной итоговой аттестации по образовательным программам основного общего образования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Cambr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10569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 descr="C:\Documents and Settings\Александра\Рабочий стол\Безымянный.bmp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8932" y="169610"/>
            <a:ext cx="8627910" cy="6259785"/>
          </a:xfrm>
          <a:prstGeom prst="rect">
            <a:avLst/>
          </a:prstGeom>
          <a:noFill/>
        </p:spPr>
      </p:pic>
      <p:sp>
        <p:nvSpPr>
          <p:cNvPr id="5" name="Кольцо 4"/>
          <p:cNvSpPr/>
          <p:nvPr/>
        </p:nvSpPr>
        <p:spPr>
          <a:xfrm>
            <a:off x="928662" y="285728"/>
            <a:ext cx="2643206" cy="571504"/>
          </a:xfrm>
          <a:prstGeom prst="donut">
            <a:avLst>
              <a:gd name="adj" fmla="val 9156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 descr="C:\Documents and Settings\Александра\Рабочий стол\Безымянный.bmp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07894" y="170666"/>
            <a:ext cx="8521824" cy="6401606"/>
          </a:xfrm>
          <a:prstGeom prst="rect">
            <a:avLst/>
          </a:prstGeom>
          <a:noFill/>
        </p:spPr>
      </p:pic>
      <p:sp>
        <p:nvSpPr>
          <p:cNvPr id="5" name="Кольцо 4"/>
          <p:cNvSpPr/>
          <p:nvPr/>
        </p:nvSpPr>
        <p:spPr>
          <a:xfrm>
            <a:off x="714348" y="214290"/>
            <a:ext cx="2143140" cy="571504"/>
          </a:xfrm>
          <a:prstGeom prst="donut">
            <a:avLst>
              <a:gd name="adj" fmla="val 9156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1187485" y="2932242"/>
            <a:ext cx="288925" cy="613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-214346" y="642918"/>
            <a:ext cx="9358346" cy="52322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dirty="0" smtClean="0">
                <a:solidFill>
                  <a:srgbClr val="C00000"/>
                </a:solidFill>
              </a:rPr>
              <a:t>Телефоны горячей линии ГИА 9 </a:t>
            </a: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4716016" y="-3491869"/>
            <a:ext cx="5976664" cy="46085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400" dirty="0">
              <a:solidFill>
                <a:srgbClr val="2E3192"/>
              </a:solidFill>
              <a:latin typeface="Cambria" panose="020405030504060302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215338" y="6429396"/>
            <a:ext cx="928662" cy="4286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8596" y="1285860"/>
            <a:ext cx="828680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Управление  образования администрации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МО «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Нестеровский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район»  2-28-56; 2-20-53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Режим работы: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Пн-Пт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8:00-17:00 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Министерство образования Калининградской области 8(4012)59-29-53, 59-29-67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Режим работы: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Пн-Пт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9:00-18:00 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Федеральная «горячая линия»: +7 (495) 984-89-19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Режим работы: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Пн-Пт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9:00-18:00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7856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571612"/>
            <a:ext cx="7851648" cy="2071702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Спасибо за внимание!</a:t>
            </a:r>
            <a:endParaRPr lang="ru-RU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714356"/>
            <a:ext cx="8183880" cy="571504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spc="50" dirty="0" smtClean="0">
                <a:ln w="11430"/>
                <a:solidFill>
                  <a:srgbClr val="CC33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ГИА-9</a:t>
            </a:r>
            <a:endParaRPr lang="ru-RU" sz="4400" spc="50" dirty="0">
              <a:ln w="11430"/>
              <a:solidFill>
                <a:srgbClr val="CC33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rot="10800000" flipV="1">
            <a:off x="2786050" y="1071546"/>
            <a:ext cx="714380" cy="28575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5214942" y="1000108"/>
            <a:ext cx="785818" cy="28575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1285852" y="1214422"/>
            <a:ext cx="150233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ОГЭ </a:t>
            </a:r>
            <a:endParaRPr lang="ru-RU" sz="40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143636" y="1071546"/>
            <a:ext cx="139172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ГВЭ</a:t>
            </a:r>
            <a:endParaRPr lang="ru-RU" sz="4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28662" y="1928802"/>
            <a:ext cx="202972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 smtClean="0"/>
              <a:t>Основной </a:t>
            </a:r>
          </a:p>
          <a:p>
            <a:pPr algn="ctr"/>
            <a:r>
              <a:rPr lang="ru-RU" sz="1600" dirty="0" smtClean="0"/>
              <a:t>государственный</a:t>
            </a:r>
          </a:p>
          <a:p>
            <a:pPr algn="ctr"/>
            <a:r>
              <a:rPr lang="ru-RU" sz="1600" dirty="0" smtClean="0"/>
              <a:t> экзамен</a:t>
            </a:r>
            <a:endParaRPr lang="ru-RU" sz="1600" dirty="0"/>
          </a:p>
        </p:txBody>
      </p:sp>
      <p:sp>
        <p:nvSpPr>
          <p:cNvPr id="17" name="TextBox 16"/>
          <p:cNvSpPr txBox="1"/>
          <p:nvPr/>
        </p:nvSpPr>
        <p:spPr>
          <a:xfrm>
            <a:off x="5572132" y="1857364"/>
            <a:ext cx="29289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Государственный выпускной экзамен</a:t>
            </a:r>
          </a:p>
          <a:p>
            <a:pPr algn="ctr"/>
            <a:r>
              <a:rPr lang="ru-RU" sz="1600" dirty="0" smtClean="0"/>
              <a:t> (ОВЗ, дети-инвалиды)</a:t>
            </a:r>
            <a:endParaRPr lang="ru-RU" sz="16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285720" y="2928934"/>
            <a:ext cx="357190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Допус</a:t>
            </a:r>
            <a:r>
              <a:rPr lang="ru-RU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 – </a:t>
            </a:r>
            <a:endParaRPr lang="ru-RU" sz="4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643306" y="3000372"/>
            <a:ext cx="50720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Обучающиеся, не имеющие академической задолженности и в полном объеме выполнившие учебный план</a:t>
            </a:r>
            <a:endParaRPr lang="ru-RU" sz="16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0" y="4643446"/>
            <a:ext cx="8929719" cy="153888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40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Подача </a:t>
            </a:r>
          </a:p>
          <a:p>
            <a:pPr algn="ctr"/>
            <a:r>
              <a:rPr lang="ru-RU" sz="40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заявлений – до </a:t>
            </a:r>
            <a:r>
              <a:rPr lang="ru-RU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1 </a:t>
            </a:r>
            <a:r>
              <a:rPr lang="ru-RU" sz="40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марта</a:t>
            </a:r>
            <a:endParaRPr lang="ru-RU" sz="40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928802"/>
            <a:ext cx="8183880" cy="785818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spc="50" dirty="0" smtClean="0">
                <a:ln w="11430"/>
                <a:solidFill>
                  <a:srgbClr val="CC33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Но…</a:t>
            </a:r>
            <a:endParaRPr lang="ru-RU" sz="4400" spc="50" dirty="0">
              <a:ln w="11430"/>
              <a:solidFill>
                <a:srgbClr val="CC33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0" y="500042"/>
            <a:ext cx="8929719" cy="153888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4000" b="1" cap="all" spc="0" dirty="0" smtClean="0">
                <a:ln>
                  <a:solidFill>
                    <a:srgbClr val="800000"/>
                  </a:solidFill>
                </a:ln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Подача </a:t>
            </a:r>
          </a:p>
          <a:p>
            <a:pPr algn="ctr"/>
            <a:r>
              <a:rPr lang="ru-RU" sz="4000" b="1" cap="all" spc="0" dirty="0" smtClean="0">
                <a:ln>
                  <a:solidFill>
                    <a:srgbClr val="800000"/>
                  </a:solidFill>
                </a:ln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заявлений – до </a:t>
            </a:r>
            <a:r>
              <a:rPr lang="ru-RU" sz="5400" b="1" cap="all" spc="0" dirty="0" smtClean="0">
                <a:ln>
                  <a:solidFill>
                    <a:srgbClr val="800000"/>
                  </a:solidFill>
                </a:ln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1 </a:t>
            </a:r>
            <a:r>
              <a:rPr lang="ru-RU" sz="4000" b="1" cap="all" spc="0" dirty="0" smtClean="0">
                <a:ln>
                  <a:solidFill>
                    <a:srgbClr val="800000"/>
                  </a:solidFill>
                </a:ln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марта</a:t>
            </a:r>
            <a:endParaRPr lang="ru-RU" sz="4000" b="1" cap="all" spc="0" dirty="0">
              <a:ln>
                <a:solidFill>
                  <a:srgbClr val="800000"/>
                </a:solidFill>
              </a:ln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71472" y="2714620"/>
            <a:ext cx="8143932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После 1 марта 2017 года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обучающиеся </a:t>
            </a:r>
            <a:r>
              <a:rPr kumimoji="0" lang="ru-RU" sz="2000" b="0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вправе изменить (дополнить)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перечень указанных в заявлении экзаменов только при наличии у них </a:t>
            </a: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уважительных причин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болезни или иных обстоятельств, подтвержденных документально.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этом случае обучающийся должен подать соответствующее </a:t>
            </a:r>
            <a:r>
              <a:rPr kumimoji="0" lang="ru-RU" sz="2000" b="0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заявление в ГЭК</a:t>
            </a:r>
            <a:r>
              <a:rPr kumimoji="0" lang="ru-RU" sz="2000" b="0" i="0" u="sng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Калининградской области об изменении перечня предметов, а также документы, подтверждающие уважительную причину изменения заявленного ранее перечня.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Указанное заявление подается </a:t>
            </a:r>
            <a:r>
              <a:rPr kumimoji="0" lang="ru-RU" sz="2000" b="0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позднее, чем за две недели до начала соответствующего экзамена. </a:t>
            </a:r>
            <a:endParaRPr kumimoji="0" lang="ru-RU" sz="2000" b="0" i="0" u="sng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857232"/>
            <a:ext cx="8183880" cy="1214446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dirty="0" smtClean="0">
                <a:ln>
                  <a:solidFill>
                    <a:srgbClr val="CC3300"/>
                  </a:solidFill>
                </a:ln>
                <a:solidFill>
                  <a:schemeClr val="accent1">
                    <a:lumMod val="75000"/>
                  </a:schemeClr>
                </a:solidFill>
                <a:latin typeface="Cambria" pitchFamily="18" charset="0"/>
              </a:rPr>
              <a:t>Порядок проведения ГИА-9</a:t>
            </a:r>
            <a:r>
              <a:rPr lang="ru-RU" sz="4400" b="1" dirty="0" smtClean="0">
                <a:solidFill>
                  <a:srgbClr val="C00000"/>
                </a:solidFill>
                <a:latin typeface="Cambria" pitchFamily="18" charset="0"/>
              </a:rPr>
              <a:t/>
            </a:r>
            <a:br>
              <a:rPr lang="ru-RU" sz="4400" b="1" dirty="0" smtClean="0">
                <a:solidFill>
                  <a:srgbClr val="C00000"/>
                </a:solidFill>
                <a:latin typeface="Cambria" pitchFamily="18" charset="0"/>
              </a:rPr>
            </a:br>
            <a:endParaRPr lang="ru-RU" sz="4400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57488" y="1785926"/>
            <a:ext cx="40340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2400" b="1" dirty="0" smtClean="0">
                <a:solidFill>
                  <a:srgbClr val="C00000"/>
                </a:solidFill>
                <a:latin typeface="Cambria" pitchFamily="18" charset="0"/>
              </a:rPr>
              <a:t>2 обязательных предмета</a:t>
            </a:r>
            <a:endParaRPr lang="ru-RU" sz="24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428992" y="2285992"/>
            <a:ext cx="219758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2400" b="1" dirty="0" smtClean="0">
                <a:solidFill>
                  <a:srgbClr val="333399"/>
                </a:solidFill>
                <a:latin typeface="Cambria" pitchFamily="18" charset="0"/>
              </a:rPr>
              <a:t>русский язык</a:t>
            </a:r>
            <a:endParaRPr lang="ru-RU" sz="2400" b="1" dirty="0">
              <a:solidFill>
                <a:srgbClr val="333399"/>
              </a:solidFill>
              <a:latin typeface="Cambria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00430" y="2928934"/>
            <a:ext cx="196778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2400" b="1" dirty="0" smtClean="0">
                <a:solidFill>
                  <a:srgbClr val="333399"/>
                </a:solidFill>
                <a:latin typeface="Cambria" pitchFamily="18" charset="0"/>
              </a:rPr>
              <a:t>математика</a:t>
            </a:r>
            <a:endParaRPr lang="ru-RU" sz="2400" b="1" dirty="0">
              <a:solidFill>
                <a:srgbClr val="333399"/>
              </a:solidFill>
              <a:latin typeface="Cambria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71472" y="3500438"/>
            <a:ext cx="814393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 smtClean="0">
                <a:solidFill>
                  <a:srgbClr val="C00000"/>
                </a:solidFill>
                <a:latin typeface="Cambria" pitchFamily="18" charset="0"/>
              </a:rPr>
              <a:t>2 предмета по выбору </a:t>
            </a:r>
          </a:p>
          <a:p>
            <a:pPr algn="ctr">
              <a:defRPr/>
            </a:pPr>
            <a:r>
              <a:rPr lang="ru-RU" sz="2400" dirty="0" smtClean="0">
                <a:solidFill>
                  <a:srgbClr val="333399"/>
                </a:solidFill>
                <a:latin typeface="Cambria" pitchFamily="18" charset="0"/>
              </a:rPr>
              <a:t>(физика, химия, биология, история, география, информатика и ИКТ, иностранные языки, обществознание, литература)</a:t>
            </a:r>
            <a:endParaRPr lang="ru-RU" sz="2400" dirty="0">
              <a:solidFill>
                <a:srgbClr val="333399"/>
              </a:solidFill>
              <a:latin typeface="Cambria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14348" y="5286388"/>
            <a:ext cx="78581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dirty="0" smtClean="0">
                <a:solidFill>
                  <a:srgbClr val="C00000"/>
                </a:solidFill>
                <a:latin typeface="Cambria" pitchFamily="18" charset="0"/>
              </a:rPr>
              <a:t>Аттестат = успешные результаты ГИА </a:t>
            </a:r>
          </a:p>
          <a:p>
            <a:pPr algn="ctr">
              <a:defRPr/>
            </a:pPr>
            <a:r>
              <a:rPr lang="ru-RU" sz="2800" b="1" dirty="0" smtClean="0">
                <a:solidFill>
                  <a:srgbClr val="C00000"/>
                </a:solidFill>
                <a:latin typeface="Cambria" pitchFamily="18" charset="0"/>
              </a:rPr>
              <a:t>по 4  учебным предметам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214422"/>
            <a:ext cx="8183880" cy="714380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dirty="0" smtClean="0">
                <a:ln>
                  <a:solidFill>
                    <a:srgbClr val="CC3300"/>
                  </a:solidFill>
                </a:ln>
                <a:solidFill>
                  <a:schemeClr val="accent1">
                    <a:lumMod val="75000"/>
                  </a:schemeClr>
                </a:solidFill>
                <a:latin typeface="Cambria" pitchFamily="18" charset="0"/>
              </a:rPr>
              <a:t>Порядок проведения ГИА-9</a:t>
            </a:r>
            <a:r>
              <a:rPr lang="ru-RU" sz="4400" b="1" dirty="0" smtClean="0">
                <a:solidFill>
                  <a:srgbClr val="C00000"/>
                </a:solidFill>
                <a:latin typeface="Cambria" pitchFamily="18" charset="0"/>
              </a:rPr>
              <a:t/>
            </a:r>
            <a:br>
              <a:rPr lang="ru-RU" sz="4400" b="1" dirty="0" smtClean="0">
                <a:solidFill>
                  <a:srgbClr val="C00000"/>
                </a:solidFill>
                <a:latin typeface="Cambria" pitchFamily="18" charset="0"/>
              </a:rPr>
            </a:br>
            <a:endParaRPr lang="ru-RU" sz="4400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28662" y="2571744"/>
            <a:ext cx="7286676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Для обучающихся с ограниченными возможностями здоровья (</a:t>
            </a:r>
            <a:r>
              <a:rPr lang="ru-RU" sz="2400" dirty="0" smtClean="0">
                <a:solidFill>
                  <a:srgbClr val="C00000"/>
                </a:solidFill>
              </a:rPr>
              <a:t>ОВЗ</a:t>
            </a:r>
            <a:r>
              <a:rPr lang="ru-RU" sz="2400" dirty="0" smtClean="0"/>
              <a:t>), обучающихся детей-инвалидов и инвалидов, освоивших образовательные программы основного общего образования, количество сдаваемых экзаменов по их желанию сокращается до </a:t>
            </a:r>
            <a:r>
              <a:rPr lang="ru-RU" sz="2400" dirty="0" smtClean="0">
                <a:solidFill>
                  <a:srgbClr val="C00000"/>
                </a:solidFill>
              </a:rPr>
              <a:t>двух обязательных экзаменов по русскому языку и математике. </a:t>
            </a:r>
            <a:r>
              <a:rPr lang="ru-RU" dirty="0" smtClean="0">
                <a:solidFill>
                  <a:srgbClr val="C00000"/>
                </a:solidFill>
              </a:rPr>
              <a:t/>
            </a:r>
            <a:br>
              <a:rPr lang="ru-RU" dirty="0" smtClean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929058" y="1500174"/>
            <a:ext cx="150019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spc="50" dirty="0" smtClean="0">
                <a:ln w="11430"/>
                <a:solidFill>
                  <a:srgbClr val="CC33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ОВЗ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071546"/>
            <a:ext cx="8183880" cy="857256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dirty="0" smtClean="0">
                <a:ln>
                  <a:solidFill>
                    <a:srgbClr val="CC3300"/>
                  </a:solidFill>
                </a:ln>
                <a:solidFill>
                  <a:schemeClr val="accent1">
                    <a:lumMod val="75000"/>
                  </a:schemeClr>
                </a:solidFill>
                <a:latin typeface="Cambria" pitchFamily="18" charset="0"/>
              </a:rPr>
              <a:t>Порядок проведения ГИА-9</a:t>
            </a:r>
            <a:r>
              <a:rPr lang="ru-RU" sz="4400" b="1" dirty="0" smtClean="0">
                <a:solidFill>
                  <a:srgbClr val="C00000"/>
                </a:solidFill>
                <a:latin typeface="Cambria" pitchFamily="18" charset="0"/>
              </a:rPr>
              <a:t/>
            </a:r>
            <a:br>
              <a:rPr lang="ru-RU" sz="4400" b="1" dirty="0" smtClean="0">
                <a:solidFill>
                  <a:srgbClr val="C00000"/>
                </a:solidFill>
                <a:latin typeface="Cambria" pitchFamily="18" charset="0"/>
              </a:rPr>
            </a:br>
            <a:endParaRPr lang="ru-RU" sz="4400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0034" y="1500174"/>
            <a:ext cx="828680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Таким образом, количество учебных предметов, выбранных обучающимися IX классов для участия в ГИА, может быть следующим: </a:t>
            </a:r>
            <a:br>
              <a:rPr lang="ru-RU" sz="2400" dirty="0" smtClean="0"/>
            </a:br>
            <a:r>
              <a:rPr lang="ru-RU" sz="2400" dirty="0" smtClean="0"/>
              <a:t>- </a:t>
            </a:r>
            <a:r>
              <a:rPr lang="ru-RU" sz="2400" dirty="0" smtClean="0">
                <a:solidFill>
                  <a:srgbClr val="C00000"/>
                </a:solidFill>
              </a:rPr>
              <a:t>два учебных предмета </a:t>
            </a:r>
            <a:r>
              <a:rPr lang="ru-RU" sz="2400" dirty="0" smtClean="0"/>
              <a:t>– для обучающихся с </a:t>
            </a:r>
            <a:r>
              <a:rPr lang="ru-RU" sz="2400" dirty="0" smtClean="0">
                <a:solidFill>
                  <a:srgbClr val="C00000"/>
                </a:solidFill>
              </a:rPr>
              <a:t>ОВЗ</a:t>
            </a:r>
            <a:r>
              <a:rPr lang="ru-RU" sz="2400" dirty="0" smtClean="0"/>
              <a:t>, обучающихся детей-инвалидов и инвалидов (только обязательные учебные предметы);</a:t>
            </a:r>
            <a:br>
              <a:rPr lang="ru-RU" sz="2400" dirty="0" smtClean="0"/>
            </a:br>
            <a:r>
              <a:rPr lang="ru-RU" sz="2400" dirty="0" smtClean="0"/>
              <a:t>- </a:t>
            </a:r>
            <a:r>
              <a:rPr lang="ru-RU" sz="2400" dirty="0" smtClean="0">
                <a:solidFill>
                  <a:srgbClr val="C00000"/>
                </a:solidFill>
              </a:rPr>
              <a:t>три учебных предмета </a:t>
            </a:r>
            <a:r>
              <a:rPr lang="ru-RU" sz="2400" dirty="0" smtClean="0"/>
              <a:t>– для обучающихся с </a:t>
            </a:r>
            <a:r>
              <a:rPr lang="ru-RU" sz="2400" dirty="0" smtClean="0">
                <a:solidFill>
                  <a:srgbClr val="C00000"/>
                </a:solidFill>
              </a:rPr>
              <a:t>ОВЗ</a:t>
            </a:r>
            <a:r>
              <a:rPr lang="ru-RU" sz="2400" dirty="0" smtClean="0"/>
              <a:t>, обучающихся детей-инвалидов и инвалидов (обязательные учебные предметы и один учебный предмет по выбору);</a:t>
            </a:r>
            <a:br>
              <a:rPr lang="ru-RU" sz="2400" dirty="0" smtClean="0"/>
            </a:br>
            <a:r>
              <a:rPr lang="ru-RU" sz="2400" dirty="0" smtClean="0"/>
              <a:t>- </a:t>
            </a:r>
            <a:r>
              <a:rPr lang="ru-RU" sz="2400" dirty="0" smtClean="0">
                <a:solidFill>
                  <a:srgbClr val="C00000"/>
                </a:solidFill>
              </a:rPr>
              <a:t>четыре учебных предмета – все категории </a:t>
            </a:r>
            <a:r>
              <a:rPr lang="ru-RU" sz="2400" dirty="0" smtClean="0"/>
              <a:t>обучающихся (обязательные учебные предметы и два учебных предмета по выбору). 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071546"/>
            <a:ext cx="8183880" cy="857256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dirty="0" smtClean="0">
                <a:ln>
                  <a:solidFill>
                    <a:srgbClr val="CC3300"/>
                  </a:solidFill>
                </a:ln>
                <a:solidFill>
                  <a:schemeClr val="accent1">
                    <a:lumMod val="75000"/>
                  </a:schemeClr>
                </a:solidFill>
                <a:latin typeface="Cambria" pitchFamily="18" charset="0"/>
              </a:rPr>
              <a:t>Порядок проведения ГИА-9</a:t>
            </a:r>
            <a:r>
              <a:rPr lang="ru-RU" sz="4400" b="1" dirty="0" smtClean="0">
                <a:solidFill>
                  <a:srgbClr val="C00000"/>
                </a:solidFill>
                <a:latin typeface="Cambria" pitchFamily="18" charset="0"/>
              </a:rPr>
              <a:t/>
            </a:r>
            <a:br>
              <a:rPr lang="ru-RU" sz="4400" b="1" dirty="0" smtClean="0">
                <a:solidFill>
                  <a:srgbClr val="C00000"/>
                </a:solidFill>
                <a:latin typeface="Cambria" pitchFamily="18" charset="0"/>
              </a:rPr>
            </a:br>
            <a:endParaRPr lang="ru-RU" sz="4400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7158" y="1720840"/>
            <a:ext cx="8215370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600" dirty="0" smtClean="0">
                <a:solidFill>
                  <a:srgbClr val="800000"/>
                </a:solidFill>
              </a:rPr>
              <a:t>Устная часть ОГЭ по иностранным языкам </a:t>
            </a:r>
            <a:r>
              <a:rPr lang="ru-RU" sz="2600" dirty="0" smtClean="0"/>
              <a:t>приведена в соответствие с концепцией и технологией проведения устной части ЕГЭ. </a:t>
            </a:r>
          </a:p>
          <a:p>
            <a:endParaRPr lang="ru-RU" sz="2600" dirty="0" smtClean="0"/>
          </a:p>
          <a:p>
            <a:r>
              <a:rPr lang="ru-RU" sz="2600" dirty="0" smtClean="0"/>
              <a:t>Устная часть ОГЭ 2018 года состоит из </a:t>
            </a:r>
            <a:r>
              <a:rPr lang="ru-RU" sz="2600" dirty="0" smtClean="0">
                <a:solidFill>
                  <a:srgbClr val="800000"/>
                </a:solidFill>
              </a:rPr>
              <a:t>трех заданий</a:t>
            </a:r>
            <a:r>
              <a:rPr lang="ru-RU" sz="2600" dirty="0" smtClean="0"/>
              <a:t>: </a:t>
            </a:r>
          </a:p>
          <a:p>
            <a:pPr>
              <a:buFont typeface="Wingdings" pitchFamily="2" charset="2"/>
              <a:buChar char="ü"/>
            </a:pPr>
            <a:r>
              <a:rPr lang="ru-RU" sz="2600" dirty="0" smtClean="0"/>
              <a:t>чтение вслух небольшого текста научно-популярного характера;</a:t>
            </a:r>
          </a:p>
          <a:p>
            <a:pPr>
              <a:buFont typeface="Wingdings" pitchFamily="2" charset="2"/>
              <a:buChar char="ü"/>
            </a:pPr>
            <a:r>
              <a:rPr lang="ru-RU" sz="2600" dirty="0" smtClean="0"/>
              <a:t>участие в условном диалоге-расспросе (ответы на заданные вопросы);</a:t>
            </a:r>
          </a:p>
          <a:p>
            <a:pPr>
              <a:buFont typeface="Wingdings" pitchFamily="2" charset="2"/>
              <a:buChar char="ü"/>
            </a:pPr>
            <a:r>
              <a:rPr lang="ru-RU" sz="2600" dirty="0" smtClean="0"/>
              <a:t>тематическое монологическое высказывание с вербальной опорой в тексте задания.</a:t>
            </a:r>
            <a:endParaRPr lang="ru-RU" sz="2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714356"/>
            <a:ext cx="8183880" cy="1857388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dirty="0" smtClean="0">
                <a:ln>
                  <a:solidFill>
                    <a:srgbClr val="CC3300"/>
                  </a:solidFill>
                </a:ln>
                <a:solidFill>
                  <a:schemeClr val="accent1">
                    <a:lumMod val="75000"/>
                  </a:schemeClr>
                </a:solidFill>
                <a:latin typeface="Cambria" pitchFamily="18" charset="0"/>
              </a:rPr>
              <a:t>Апробация «Говорение» </a:t>
            </a:r>
            <a:br>
              <a:rPr lang="ru-RU" sz="4400" b="1" dirty="0" smtClean="0">
                <a:ln>
                  <a:solidFill>
                    <a:srgbClr val="CC3300"/>
                  </a:solidFill>
                </a:ln>
                <a:solidFill>
                  <a:schemeClr val="accent1">
                    <a:lumMod val="75000"/>
                  </a:schemeClr>
                </a:solidFill>
                <a:latin typeface="Cambria" pitchFamily="18" charset="0"/>
              </a:rPr>
            </a:br>
            <a:r>
              <a:rPr lang="ru-RU" sz="4400" b="1" dirty="0" smtClean="0">
                <a:ln>
                  <a:solidFill>
                    <a:srgbClr val="CC3300"/>
                  </a:solidFill>
                </a:ln>
                <a:solidFill>
                  <a:schemeClr val="accent1">
                    <a:lumMod val="75000"/>
                  </a:schemeClr>
                </a:solidFill>
                <a:latin typeface="Cambria" pitchFamily="18" charset="0"/>
              </a:rPr>
              <a:t>по русскому языку ГИА-9 </a:t>
            </a:r>
            <a:r>
              <a:rPr lang="ru-RU" sz="4400" b="1" dirty="0" smtClean="0">
                <a:solidFill>
                  <a:srgbClr val="C00000"/>
                </a:solidFill>
                <a:latin typeface="Cambria" pitchFamily="18" charset="0"/>
              </a:rPr>
              <a:t/>
            </a:r>
            <a:br>
              <a:rPr lang="ru-RU" sz="4400" b="1" dirty="0" smtClean="0">
                <a:solidFill>
                  <a:srgbClr val="C00000"/>
                </a:solidFill>
                <a:latin typeface="Cambria" pitchFamily="18" charset="0"/>
              </a:rPr>
            </a:br>
            <a:endParaRPr lang="ru-RU" sz="4400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57158" y="2143117"/>
            <a:ext cx="8501122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Апробация разработанных ФИПИ образцов контрольных измерительных материалов для модели раздела «Говорение» в ГИА-9 по русскому языку переносится с февраля 2018 года на апрель: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13 и 16 апреля 2018 года.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428596" y="4000504"/>
            <a:ext cx="821537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i="0" strike="noStrike" cap="none" normalizeH="0" baseline="0" dirty="0" smtClean="0">
                <a:solidFill>
                  <a:sysClr val="windowText" lastClr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Приказ  Министерства образования и науки РФ от 11 декабря 2017 г. N 1205 «О внесении изменения в приказ Министерства образования и науки  Российской Федерации от 20 октября  2017 г. N 1025 «О проведении мониторинга качества образования»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solidFill>
                <a:sysClr val="windowText" lastClr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i="0" strike="noStrike" cap="none" normalizeH="0" baseline="0" dirty="0" smtClean="0">
              <a:solidFill>
                <a:sysClr val="windowText" lastClr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i="0" strike="noStrike" cap="none" normalizeH="0" baseline="0" dirty="0" smtClean="0">
              <a:solidFill>
                <a:sysClr val="windowText" lastClr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i="0" strike="noStrike" cap="none" normalizeH="0" baseline="0" dirty="0" smtClean="0">
              <a:solidFill>
                <a:sysClr val="windowText" lastClr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i="0" strike="noStrike" cap="none" normalizeH="0" baseline="0" dirty="0" smtClean="0">
                <a:solidFill>
                  <a:sysClr val="windowText" lastClr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1200" i="0" strike="noStrike" cap="none" normalizeH="0" baseline="0" dirty="0" smtClean="0">
              <a:solidFill>
                <a:sysClr val="windowText" lastClr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8596" y="5357826"/>
            <a:ext cx="807249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пункте 1.1.26 приказа Министерства образования и науки РФ от 20 октября 2017 г. N 1025 "О проведении мониторинга качества образования слова «с 14 по 16 февраля 2018 года» заменить словами «13 и 16 апреля 2018 год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3881</TotalTime>
  <Words>907</Words>
  <Application>Microsoft Office PowerPoint</Application>
  <PresentationFormat>Экран (4:3)</PresentationFormat>
  <Paragraphs>269</Paragraphs>
  <Slides>23</Slides>
  <Notes>12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Поток</vt:lpstr>
      <vt:lpstr>Слайд 1</vt:lpstr>
      <vt:lpstr>Слайд 2</vt:lpstr>
      <vt:lpstr>ГИА-9</vt:lpstr>
      <vt:lpstr>Но…</vt:lpstr>
      <vt:lpstr>Порядок проведения ГИА-9 </vt:lpstr>
      <vt:lpstr>Порядок проведения ГИА-9 </vt:lpstr>
      <vt:lpstr>Порядок проведения ГИА-9 </vt:lpstr>
      <vt:lpstr>Порядок проведения ГИА-9 </vt:lpstr>
      <vt:lpstr>Апробация «Говорение»  по русскому языку ГИА-9  </vt:lpstr>
      <vt:lpstr>Сроки проведения ГИА-9 в 2018 г. Основной период </vt:lpstr>
      <vt:lpstr>Сроки проведения ГИА-9 в 2018 г. Основной период </vt:lpstr>
      <vt:lpstr>Сроки проведения ГИА-9 в 2018 г.  Дополнительный период </vt:lpstr>
      <vt:lpstr>Сроки проведения ГИА-9 в 2018 г.  Дополнительный период 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Всероссийская олимпиада школьников</dc:title>
  <cp:lastModifiedBy>Александра</cp:lastModifiedBy>
  <cp:revision>526</cp:revision>
  <dcterms:modified xsi:type="dcterms:W3CDTF">2018-01-22T09:10:29Z</dcterms:modified>
</cp:coreProperties>
</file>