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6"/>
  </p:notesMasterIdLst>
  <p:sldIdLst>
    <p:sldId id="343" r:id="rId2"/>
    <p:sldId id="344" r:id="rId3"/>
    <p:sldId id="356" r:id="rId4"/>
    <p:sldId id="363" r:id="rId5"/>
    <p:sldId id="364" r:id="rId6"/>
    <p:sldId id="365" r:id="rId7"/>
    <p:sldId id="366" r:id="rId8"/>
    <p:sldId id="369" r:id="rId9"/>
    <p:sldId id="377" r:id="rId10"/>
    <p:sldId id="376" r:id="rId11"/>
    <p:sldId id="367" r:id="rId12"/>
    <p:sldId id="359" r:id="rId13"/>
    <p:sldId id="360" r:id="rId14"/>
    <p:sldId id="384" r:id="rId15"/>
    <p:sldId id="385" r:id="rId16"/>
    <p:sldId id="386" r:id="rId17"/>
    <p:sldId id="387" r:id="rId18"/>
    <p:sldId id="350" r:id="rId19"/>
    <p:sldId id="362" r:id="rId20"/>
    <p:sldId id="353" r:id="rId21"/>
    <p:sldId id="354" r:id="rId22"/>
    <p:sldId id="355" r:id="rId23"/>
    <p:sldId id="361" r:id="rId24"/>
    <p:sldId id="3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00"/>
    <a:srgbClr val="800000"/>
    <a:srgbClr val="009900"/>
    <a:srgbClr val="CC3300"/>
    <a:srgbClr val="000099"/>
    <a:srgbClr val="8E6A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88351" autoAdjust="0"/>
  </p:normalViewPr>
  <p:slideViewPr>
    <p:cSldViewPr>
      <p:cViewPr>
        <p:scale>
          <a:sx n="61" d="100"/>
          <a:sy n="61" d="100"/>
        </p:scale>
        <p:origin x="-161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E19CA-F095-411E-B11B-CD4E934D68B2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82225-C9F3-4468-8803-7D2E80D183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823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BAF25C5-A627-43F6-A001-A5835A4BD53A}" type="slidenum">
              <a:rPr lang="ru-RU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297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В на сайте ФИПИ размещаются демоверсии, спецификации и кодификаторы  КИМ для ОГЭ и ГВЭ по всем учебным предметам.</a:t>
            </a:r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3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406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3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2225-C9F3-4468-8803-7D2E80D1832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2225-C9F3-4468-8803-7D2E80D1832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2225-C9F3-4468-8803-7D2E80D1832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82225-C9F3-4468-8803-7D2E80D1832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93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0610A5B-78C8-4F91-BC82-F4B1F3E5F0B9}" type="slidenum">
              <a:rPr lang="ru-RU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7023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357430"/>
            <a:ext cx="8269068" cy="397031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>
                <a:latin typeface="Cambria" pitchFamily="18" charset="0"/>
              </a:rPr>
              <a:t>Нормативные и процедурные особенности </a:t>
            </a:r>
            <a:r>
              <a:rPr lang="ru-RU" sz="3600" b="1" i="1" dirty="0" smtClean="0">
                <a:latin typeface="Cambria" pitchFamily="18" charset="0"/>
              </a:rPr>
              <a:t>проведения государственной итоговой аттестации по образовательным программам основного общего образования (ГИА-9)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i="1" dirty="0" smtClean="0">
                <a:latin typeface="Cambria" pitchFamily="18" charset="0"/>
              </a:rPr>
              <a:t> </a:t>
            </a:r>
            <a:r>
              <a:rPr lang="ru-RU" sz="3600" b="1" i="1" dirty="0">
                <a:latin typeface="Cambria" pitchFamily="18" charset="0"/>
              </a:rPr>
              <a:t>в </a:t>
            </a:r>
            <a:r>
              <a:rPr lang="ru-RU" sz="3600" b="1" i="1" dirty="0" smtClean="0">
                <a:latin typeface="Cambria" pitchFamily="18" charset="0"/>
              </a:rPr>
              <a:t>2018 – 2019 учебном </a:t>
            </a:r>
            <a:r>
              <a:rPr lang="ru-RU" sz="3600" b="1" i="1" dirty="0">
                <a:latin typeface="Cambria" pitchFamily="18" charset="0"/>
              </a:rPr>
              <a:t>году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143900" y="6357958"/>
            <a:ext cx="100010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Documents and Settings\Александра\Рабочий стол\НА КОНТРОЛЬ\c6415e46aa7d79896fcb808c83cdde0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1908" y="320845"/>
            <a:ext cx="1785950" cy="18421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081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5001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14290"/>
            <a:ext cx="89297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Итоговое устное собеседование будет проходить в своих школах, оцениваться оно будет по системе «зачет»/«незачет».</a:t>
            </a:r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Для участников, получивших «незачет», пропустивших или не завершивших итоговое собеседование по уважительным причинам, будут предусмотрены дополнительные сроки сдачи: </a:t>
            </a:r>
            <a:r>
              <a:rPr lang="ru-RU" sz="2200" b="1" dirty="0" smtClean="0"/>
              <a:t>13 марта и 6 мая 2019 года. </a:t>
            </a:r>
            <a:endParaRPr lang="ru-RU" sz="2200" dirty="0" smtClean="0"/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Итоговое собеседование вводится в рамках реализации Концепции преподавания русского языка и литературы для проверки навыков устной речи у школьников. </a:t>
            </a:r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Итоговое собеседование направлено на проверку навыков спонтанной речи и займёт около 15 минут.</a:t>
            </a:r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В проведении собеседования участвует экзаменатор-собеседник и один эксперт, оценивающий ответ. </a:t>
            </a:r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Эксперт оценивает выполнение заданий непосредственно в процессе ответа по специально разработанным критериям с учетом соблюдения норм современного русского литературного языка.</a:t>
            </a:r>
          </a:p>
          <a:p>
            <a:pPr algn="just" hangingPunct="0">
              <a:buFont typeface="Wingdings" pitchFamily="2" charset="2"/>
              <a:buChar char="v"/>
            </a:pPr>
            <a:r>
              <a:rPr lang="ru-RU" sz="2200" dirty="0" smtClean="0"/>
              <a:t>Во время ответа участника ведется аудиозапись.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571480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rgbClr val="800000"/>
                  </a:solidFill>
                </a:ln>
                <a:latin typeface="Cambria" pitchFamily="18" charset="0"/>
              </a:rPr>
              <a:t>Пересдача ГИА-9</a:t>
            </a:r>
            <a:br>
              <a:rPr lang="ru-RU" sz="4000" b="1" dirty="0" smtClean="0">
                <a:ln>
                  <a:solidFill>
                    <a:srgbClr val="800000"/>
                  </a:solidFill>
                </a:ln>
                <a:latin typeface="Cambria" pitchFamily="18" charset="0"/>
              </a:rPr>
            </a:br>
            <a:endParaRPr lang="ru-RU" sz="4000" dirty="0">
              <a:ln>
                <a:solidFill>
                  <a:srgbClr val="800000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85860"/>
            <a:ext cx="842968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200" b="1" dirty="0" smtClean="0">
                <a:solidFill>
                  <a:srgbClr val="FF9900"/>
                </a:solidFill>
              </a:rPr>
              <a:t>Повторно к сдаче ГИА-9 </a:t>
            </a:r>
            <a:r>
              <a:rPr lang="ru-RU" sz="2200" dirty="0" smtClean="0"/>
              <a:t>по соответствующим учебным предметам по решению государственной экзаменационной комиссии Калининградской области будут допущены обучающиеся, получившие на ГИА-9 неудовлетворительные результаты </a:t>
            </a:r>
            <a:r>
              <a:rPr lang="ru-RU" sz="2200" u="sng" dirty="0" smtClean="0"/>
              <a:t>не более чем по двум учебным предметам </a:t>
            </a:r>
            <a:r>
              <a:rPr lang="ru-RU" sz="2200" dirty="0" smtClean="0"/>
              <a:t>(из числа обязательных и предметов по выбору). </a:t>
            </a:r>
          </a:p>
          <a:p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dirty="0" smtClean="0"/>
              <a:t>Обучающимся, не прошедшим ГИА-9 или получившим на ГИА-9 неудовлетворительные результаты более чем по двум учебным предметам, либо получившим повторно неудовлетворительный результат по одному или двум учебным предметам на ГИА-9 в дополнительные сроки, будет представлено право повторно сдать экзамены по соответствующим учебным предметам </a:t>
            </a:r>
            <a:r>
              <a:rPr lang="ru-RU" sz="2200" b="1" dirty="0" smtClean="0">
                <a:solidFill>
                  <a:srgbClr val="FF9900"/>
                </a:solidFill>
              </a:rPr>
              <a:t>не ранее 1 сентября 2019 года. </a:t>
            </a:r>
            <a:endParaRPr lang="ru-RU" sz="22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214346" y="428604"/>
            <a:ext cx="9358346" cy="89255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ln>
                  <a:solidFill>
                    <a:srgbClr val="CC3300"/>
                  </a:solidFill>
                </a:ln>
              </a:rPr>
              <a:t>Информирование участников ГИА 9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600" b="1" dirty="0" smtClean="0">
                <a:ln>
                  <a:solidFill>
                    <a:srgbClr val="CC3300"/>
                  </a:solidFill>
                </a:ln>
              </a:rPr>
              <a:t>о результатах государственной итоговой аттестации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428596" y="1428736"/>
            <a:ext cx="842968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и проверка  экзаменационных работ участников ГИА 9 занимает не более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десяти рабочих дней.</a:t>
            </a:r>
            <a:endParaRPr kumimoji="0" lang="ru-RU" sz="2200" b="0" i="0" u="sng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результатов ГИА 9 ГЭК 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течение одного рабочего дня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момента получения результатов проверки экзаменационных работ. 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участников ГИА 9 с полученными результатами ГИА по каждому учебному предмету осуществляется </a:t>
            </a:r>
            <a:r>
              <a:rPr kumimoji="0" lang="ru-RU" sz="2200" b="0" i="0" u="sng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 трех рабочих дней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 дня их утверждения  ГЭК ГИА 9.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Ознакомление участников ГИА 9 с полученными результатами ГИА по каждому учебному предмету осуществляется в образовательной организации, в которой они были допущены к ГИА.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214346" y="642918"/>
            <a:ext cx="935834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800000"/>
                </a:solidFill>
              </a:rPr>
              <a:t>О подаче апелляций участниками ГИА 9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28596" y="1428736"/>
            <a:ext cx="821537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*Апелляция о нарушении установленного порядка проведения ГИА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подается участником ГИА 9 в день проведения экзамена уполномоченному представителю ГЭК, не покидая пункт проведения экзамена.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*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Апелляция о несогласии с выставленными баллами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подается в течение двух рабочих дней со дня объявления результатов ГИА 9  в образовательную организацию, в которой обучающийся был допущен к ГИА 9.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Руководитель образовательной организации передает апелляцию в территориальную конфликтную подкомиссию ГИА 9 для рассмотрения.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715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Сроки проведения ГИА-9 в 2019 году</a:t>
            </a:r>
            <a:b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Основной период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-1" y="928672"/>
          <a:ext cx="9144000" cy="6044113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048000"/>
                <a:gridCol w="3048000"/>
                <a:gridCol w="3048000"/>
              </a:tblGrid>
              <a:tr h="2872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Дата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ОГЭ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ГВЭ</a:t>
                      </a:r>
                      <a:endParaRPr lang="ru-RU" sz="1600" b="1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7108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24 </a:t>
                      </a:r>
                      <a:r>
                        <a:rPr lang="ru-RU" sz="1600" dirty="0">
                          <a:latin typeface="+mn-lt"/>
                        </a:rPr>
                        <a:t>мая (</a:t>
                      </a:r>
                      <a:r>
                        <a:rPr lang="ru-RU" sz="1600" dirty="0" err="1">
                          <a:latin typeface="+mn-lt"/>
                        </a:rPr>
                        <a:t>пт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Иностранные языки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Иностранные языки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7108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25 </a:t>
                      </a:r>
                      <a:r>
                        <a:rPr lang="ru-RU" sz="1600" dirty="0">
                          <a:latin typeface="+mn-lt"/>
                        </a:rPr>
                        <a:t>мая (</a:t>
                      </a:r>
                      <a:r>
                        <a:rPr lang="ru-RU" sz="1600" dirty="0" err="1">
                          <a:latin typeface="+mn-lt"/>
                        </a:rPr>
                        <a:t>сб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Иностранные языки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Иностранные языки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7108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28 </a:t>
                      </a:r>
                      <a:r>
                        <a:rPr lang="ru-RU" sz="1600" dirty="0">
                          <a:latin typeface="+mn-lt"/>
                        </a:rPr>
                        <a:t>мая (</a:t>
                      </a:r>
                      <a:r>
                        <a:rPr lang="ru-RU" sz="1600" dirty="0" err="1">
                          <a:latin typeface="+mn-lt"/>
                        </a:rPr>
                        <a:t>вт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Русский язык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</a:rPr>
                        <a:t>Русский язык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20723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30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 мая (</a:t>
                      </a:r>
                      <a:r>
                        <a:rPr lang="ru-RU" sz="1600" baseline="0" dirty="0" err="1" smtClean="0">
                          <a:latin typeface="+mn-lt"/>
                          <a:ea typeface="Calibri"/>
                          <a:cs typeface="Times New Roman" pitchFamily="18" charset="0"/>
                        </a:rPr>
                        <a:t>чт</a:t>
                      </a:r>
                      <a:r>
                        <a:rPr lang="ru-RU" sz="1600" baseline="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</a:t>
                      </a:r>
                    </a:p>
                  </a:txBody>
                  <a:tcPr marL="0" marR="0" marT="0" marB="0"/>
                </a:tc>
              </a:tr>
              <a:tr h="155520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4</a:t>
                      </a:r>
                      <a:r>
                        <a:rPr lang="ru-RU" sz="1600" baseline="0" dirty="0" smtClean="0">
                          <a:latin typeface="+mn-lt"/>
                        </a:rPr>
                        <a:t> июня</a:t>
                      </a:r>
                      <a:r>
                        <a:rPr lang="ru-RU" sz="1600" dirty="0" smtClean="0">
                          <a:latin typeface="+mn-lt"/>
                        </a:rPr>
                        <a:t> (</a:t>
                      </a:r>
                      <a:r>
                        <a:rPr lang="ru-RU" sz="1600" dirty="0" err="1" smtClean="0">
                          <a:latin typeface="+mn-lt"/>
                        </a:rPr>
                        <a:t>вт</a:t>
                      </a:r>
                      <a:r>
                        <a:rPr lang="ru-RU" sz="1600" dirty="0" smtClean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Информатика </a:t>
                      </a:r>
                      <a:r>
                        <a:rPr lang="ru-RU" sz="1600" dirty="0">
                          <a:latin typeface="+mn-lt"/>
                        </a:rPr>
                        <a:t>и </a:t>
                      </a:r>
                      <a:r>
                        <a:rPr lang="ru-RU" sz="1600" dirty="0" smtClean="0">
                          <a:latin typeface="+mn-lt"/>
                        </a:rPr>
                        <a:t>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География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Химия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География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Химия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297108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6 июня (</a:t>
                      </a:r>
                      <a:r>
                        <a:rPr lang="ru-RU" sz="1600" dirty="0" err="1" smtClean="0">
                          <a:latin typeface="+mn-lt"/>
                        </a:rPr>
                        <a:t>чт</a:t>
                      </a:r>
                      <a:r>
                        <a:rPr lang="ru-RU" sz="1600" dirty="0" smtClean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Математика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Математика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651950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11 </a:t>
                      </a:r>
                      <a:r>
                        <a:rPr lang="ru-RU" sz="1600" dirty="0">
                          <a:latin typeface="+mn-lt"/>
                        </a:rPr>
                        <a:t>июня </a:t>
                      </a:r>
                      <a:r>
                        <a:rPr lang="ru-RU" sz="1600" dirty="0" smtClean="0">
                          <a:latin typeface="+mn-lt"/>
                        </a:rPr>
                        <a:t>(</a:t>
                      </a:r>
                      <a:r>
                        <a:rPr lang="ru-RU" sz="1600" dirty="0" err="1" smtClean="0">
                          <a:latin typeface="+mn-lt"/>
                        </a:rPr>
                        <a:t>вт</a:t>
                      </a:r>
                      <a:r>
                        <a:rPr lang="ru-RU" sz="1600" dirty="0" smtClean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Литература</a:t>
                      </a:r>
                      <a:endParaRPr lang="ru-RU" sz="1600" dirty="0">
                        <a:latin typeface="+mn-lt"/>
                      </a:endParaRP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Физика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Информатика и ИКТ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Литература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Физика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Информатика и ИКТ</a:t>
                      </a:r>
                    </a:p>
                    <a:p>
                      <a:pPr marL="0" marR="0" indent="0" algn="ctr" defTabSz="914400" rtl="0" eaLnBrk="1" fontAlgn="base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93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Биология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040598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14 </a:t>
                      </a:r>
                      <a:r>
                        <a:rPr lang="ru-RU" sz="1600" dirty="0">
                          <a:latin typeface="+mn-lt"/>
                        </a:rPr>
                        <a:t>июня </a:t>
                      </a:r>
                      <a:r>
                        <a:rPr lang="ru-RU" sz="1600" dirty="0" smtClean="0">
                          <a:latin typeface="+mn-lt"/>
                        </a:rPr>
                        <a:t>(</a:t>
                      </a:r>
                      <a:r>
                        <a:rPr lang="ru-RU" sz="1600" dirty="0" err="1" smtClean="0">
                          <a:latin typeface="+mn-lt"/>
                        </a:rPr>
                        <a:t>пт</a:t>
                      </a:r>
                      <a:r>
                        <a:rPr lang="ru-RU" sz="1600" dirty="0" smtClean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География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5715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Сроки проведения ГИА-9 в 2019 году</a:t>
            </a:r>
            <a:b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 Основной период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1016000"/>
          <a:ext cx="8643999" cy="555627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881333"/>
                <a:gridCol w="2881333"/>
                <a:gridCol w="2881333"/>
              </a:tblGrid>
              <a:tr h="51843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25 </a:t>
                      </a:r>
                      <a:r>
                        <a:rPr lang="ru-RU" sz="1600" dirty="0">
                          <a:latin typeface="+mn-lt"/>
                        </a:rPr>
                        <a:t>июня </a:t>
                      </a:r>
                      <a:r>
                        <a:rPr lang="ru-RU" sz="1600" dirty="0" smtClean="0">
                          <a:latin typeface="+mn-lt"/>
                        </a:rPr>
                        <a:t>(</a:t>
                      </a:r>
                      <a:r>
                        <a:rPr lang="ru-RU" sz="1600" dirty="0" err="1" smtClean="0">
                          <a:latin typeface="+mn-lt"/>
                        </a:rPr>
                        <a:t>вт</a:t>
                      </a:r>
                      <a:r>
                        <a:rPr lang="ru-RU" sz="1600" dirty="0" smtClean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Русский язык 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Русский язык 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591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</a:rPr>
                        <a:t> 26 июня (ср)</a:t>
                      </a:r>
                      <a:endParaRPr lang="ru-RU" sz="1600" dirty="0" smtClean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Физика 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Физика </a:t>
                      </a:r>
                    </a:p>
                  </a:txBody>
                  <a:tcPr marL="0" marR="0" marT="0" marB="0"/>
                </a:tc>
              </a:tr>
              <a:tr h="51843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27 </a:t>
                      </a:r>
                      <a:r>
                        <a:rPr lang="ru-RU" sz="1600" dirty="0">
                          <a:latin typeface="+mn-lt"/>
                        </a:rPr>
                        <a:t>июня (</a:t>
                      </a:r>
                      <a:r>
                        <a:rPr lang="ru-RU" sz="1600" dirty="0" err="1">
                          <a:latin typeface="+mn-lt"/>
                        </a:rPr>
                        <a:t>чт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Математика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Математика 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323459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28 </a:t>
                      </a:r>
                      <a:r>
                        <a:rPr lang="ru-RU" sz="1600" dirty="0">
                          <a:latin typeface="+mn-lt"/>
                        </a:rPr>
                        <a:t>июня (</a:t>
                      </a:r>
                      <a:r>
                        <a:rPr lang="ru-RU" sz="1600" dirty="0" err="1">
                          <a:latin typeface="+mn-lt"/>
                        </a:rPr>
                        <a:t>пт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Резерв: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География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История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Химия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Литература 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Резерв: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География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История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Химия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</a:rPr>
                        <a:t>Литература </a:t>
                      </a:r>
                    </a:p>
                  </a:txBody>
                  <a:tcPr marL="0" marR="0" marT="0" marB="0"/>
                </a:tc>
              </a:tr>
              <a:tr h="51843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29 </a:t>
                      </a:r>
                      <a:r>
                        <a:rPr lang="ru-RU" sz="1600" dirty="0">
                          <a:latin typeface="+mn-lt"/>
                        </a:rPr>
                        <a:t>июня (</a:t>
                      </a:r>
                      <a:r>
                        <a:rPr lang="ru-RU" sz="1600" dirty="0" err="1">
                          <a:latin typeface="+mn-lt"/>
                        </a:rPr>
                        <a:t>сб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Иностранные языки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Иностранные языки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18435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01</a:t>
                      </a:r>
                      <a:r>
                        <a:rPr lang="ru-RU" sz="1600" baseline="0" dirty="0" smtClean="0">
                          <a:latin typeface="+mn-lt"/>
                        </a:rPr>
                        <a:t> июля</a:t>
                      </a:r>
                      <a:r>
                        <a:rPr lang="ru-RU" sz="1600" dirty="0" smtClean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(</a:t>
                      </a:r>
                      <a:r>
                        <a:rPr lang="ru-RU" sz="1600" dirty="0" err="1">
                          <a:latin typeface="+mn-lt"/>
                        </a:rPr>
                        <a:t>пн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 всем учебным предметам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 всем учебным предметам</a:t>
                      </a:r>
                    </a:p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67273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</a:rPr>
                        <a:t>02</a:t>
                      </a:r>
                      <a:r>
                        <a:rPr lang="ru-RU" sz="1600" baseline="0" dirty="0" smtClean="0">
                          <a:latin typeface="+mn-lt"/>
                        </a:rPr>
                        <a:t> июля</a:t>
                      </a:r>
                      <a:r>
                        <a:rPr lang="ru-RU" sz="1600" dirty="0" smtClean="0">
                          <a:latin typeface="+mn-lt"/>
                        </a:rPr>
                        <a:t> </a:t>
                      </a:r>
                      <a:r>
                        <a:rPr lang="ru-RU" sz="1600" dirty="0">
                          <a:latin typeface="+mn-lt"/>
                        </a:rPr>
                        <a:t>(</a:t>
                      </a:r>
                      <a:r>
                        <a:rPr lang="ru-RU" sz="1600" dirty="0" err="1">
                          <a:latin typeface="+mn-lt"/>
                        </a:rPr>
                        <a:t>вт</a:t>
                      </a:r>
                      <a:r>
                        <a:rPr lang="ru-RU" sz="1600" dirty="0">
                          <a:latin typeface="+mn-lt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 всем учебным предметам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+mn-lt"/>
                          <a:ea typeface="Calibri"/>
                          <a:cs typeface="Times New Roman" pitchFamily="18" charset="0"/>
                        </a:rPr>
                        <a:t>По всем учебным предметам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latin typeface="+mn-lt"/>
                        <a:ea typeface="Times New Roman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357322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Сроки проведения ГИА-9 в 2019 году </a:t>
            </a:r>
            <a:b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Дополнительный период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285858"/>
          <a:ext cx="8572559" cy="514353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50618"/>
                <a:gridCol w="3269484"/>
                <a:gridCol w="3052457"/>
              </a:tblGrid>
              <a:tr h="395239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Дата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ОГЭ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ГВЭ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0623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вт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Русский язык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Русский язык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0623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6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пт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Математика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Математика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588696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9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пн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837734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11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(ср)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Литература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935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Литература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440623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13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пт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28588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Сроки проведения ГИА-9 в 2019 г.оду</a:t>
            </a:r>
            <a:b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1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Дополнительный период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357298"/>
          <a:ext cx="8501122" cy="5214974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231862"/>
                <a:gridCol w="3242239"/>
                <a:gridCol w="3027021"/>
              </a:tblGrid>
              <a:tr h="540032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16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пн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Русский язык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Русский язык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386367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17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вт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 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История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Биология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Физика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География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40032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18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(ср)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 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Математика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Математика 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1386367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19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чт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 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Литература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Обществознание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Химия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Информатика и ИКТ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Литература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40032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20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пт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 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Резерв: 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Иностранные языки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822144"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+mn-lt"/>
                          <a:cs typeface="Times New Roman" pitchFamily="18" charset="0"/>
                        </a:rPr>
                        <a:t>21 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сентября (</a:t>
                      </a:r>
                      <a:r>
                        <a:rPr lang="ru-RU" sz="1600" dirty="0" err="1">
                          <a:latin typeface="+mn-lt"/>
                          <a:cs typeface="Times New Roman" pitchFamily="18" charset="0"/>
                        </a:rPr>
                        <a:t>сб</a:t>
                      </a: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+mn-lt"/>
                          <a:cs typeface="Times New Roman" pitchFamily="18" charset="0"/>
                        </a:rPr>
                        <a:t>По всем учебным предметам</a:t>
                      </a:r>
                      <a:endParaRPr lang="ru-RU" sz="160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Резерв:</a:t>
                      </a:r>
                    </a:p>
                    <a:p>
                      <a:pPr algn="ctr" fontAlgn="base">
                        <a:lnSpc>
                          <a:spcPts val="1965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+mn-lt"/>
                          <a:cs typeface="Times New Roman" pitchFamily="18" charset="0"/>
                        </a:rPr>
                        <a:t>По всем учебным предметам</a:t>
                      </a:r>
                      <a:endParaRPr lang="ru-RU" sz="1600" dirty="0">
                        <a:latin typeface="+mn-lt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500834"/>
          </a:xfrm>
          <a:prstGeom prst="rect">
            <a:avLst/>
          </a:prstGeom>
          <a:noFill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1571604" y="214290"/>
            <a:ext cx="1785950" cy="642942"/>
          </a:xfrm>
          <a:prstGeom prst="donut">
            <a:avLst>
              <a:gd name="adj" fmla="val 9156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2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631" y="214290"/>
            <a:ext cx="8718649" cy="6169565"/>
          </a:xfrm>
          <a:prstGeom prst="rect">
            <a:avLst/>
          </a:prstGeom>
          <a:noFill/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Кольцо 13"/>
          <p:cNvSpPr/>
          <p:nvPr/>
        </p:nvSpPr>
        <p:spPr>
          <a:xfrm>
            <a:off x="1500166" y="285728"/>
            <a:ext cx="1214446" cy="571504"/>
          </a:xfrm>
          <a:prstGeom prst="donut">
            <a:avLst>
              <a:gd name="adj" fmla="val 9156"/>
            </a:avLst>
          </a:prstGeom>
          <a:solidFill>
            <a:srgbClr val="92D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7158" y="332663"/>
            <a:ext cx="8625100" cy="430887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00" b="1" dirty="0">
                <a:latin typeface="Cambria" pitchFamily="18" charset="0"/>
              </a:rPr>
              <a:t>Перечень нормативных правовых </a:t>
            </a:r>
            <a:r>
              <a:rPr lang="ru-RU" sz="2200" b="1" dirty="0" smtClean="0">
                <a:latin typeface="Cambria" pitchFamily="18" charset="0"/>
              </a:rPr>
              <a:t>актов 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5291573"/>
            <a:ext cx="8641085" cy="1824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400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14422"/>
            <a:ext cx="8463314" cy="785818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latin typeface="Cambria" panose="02040503050406030204" pitchFamily="18" charset="0"/>
              </a:rPr>
              <a:t>Федеральный закон </a:t>
            </a:r>
            <a:r>
              <a:rPr lang="ru-RU" sz="2000" b="1" dirty="0">
                <a:latin typeface="Cambria" panose="02040503050406030204" pitchFamily="18" charset="0"/>
              </a:rPr>
              <a:t>«Об образовании в Российской Федерации» </a:t>
            </a:r>
            <a:endParaRPr lang="ru-RU" sz="2000" b="1" dirty="0" smtClean="0">
              <a:latin typeface="Cambria" panose="02040503050406030204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Cambria" panose="02040503050406030204" pitchFamily="18" charset="0"/>
              </a:rPr>
              <a:t>от </a:t>
            </a:r>
            <a:r>
              <a:rPr lang="ru-RU" sz="2000" b="1" dirty="0">
                <a:latin typeface="Cambria" panose="02040503050406030204" pitchFamily="18" charset="0"/>
              </a:rPr>
              <a:t>29.12.2012 № 273-ФЗ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2428868"/>
            <a:ext cx="8463314" cy="1285884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Cambria" panose="02040503050406030204" pitchFamily="18" charset="0"/>
              </a:rPr>
              <a:t>Порядок проведения 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государственной итоговой аттестации по образовательным программам основного общего образования (утв. приказом </a:t>
            </a:r>
            <a:r>
              <a:rPr lang="ru-RU" sz="2000" b="1" dirty="0" err="1" smtClean="0">
                <a:latin typeface="Cambria" panose="02040503050406030204" pitchFamily="18" charset="0"/>
                <a:ea typeface="Times New Roman"/>
              </a:rPr>
              <a:t>Минобрнауки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 России №1394 от 25.12.2013                       </a:t>
            </a:r>
            <a:r>
              <a:rPr lang="ru-RU" sz="2000" b="1" i="1" dirty="0" smtClean="0">
                <a:latin typeface="Cambria" panose="02040503050406030204" pitchFamily="18" charset="0"/>
                <a:ea typeface="Times New Roman"/>
              </a:rPr>
              <a:t>с изменениями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85720" y="5143512"/>
            <a:ext cx="8572560" cy="68171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1600" b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57158" y="3000372"/>
            <a:ext cx="8572560" cy="928694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1600" b="1" dirty="0">
              <a:solidFill>
                <a:srgbClr val="2E3192"/>
              </a:solidFill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4500570"/>
            <a:ext cx="8572560" cy="648072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1600" b="1" i="1" dirty="0" smtClean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5877272"/>
            <a:ext cx="8470036" cy="480055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endParaRPr lang="ru-RU" sz="1600" b="1" u="sng" dirty="0">
              <a:solidFill>
                <a:srgbClr val="333399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143380"/>
            <a:ext cx="8559347" cy="714380"/>
          </a:xfrm>
          <a:prstGeom prst="rect">
            <a:avLst/>
          </a:prstGeom>
          <a:solidFill>
            <a:srgbClr val="B9CDE5">
              <a:alpha val="31000"/>
            </a:srgbClr>
          </a:solidFill>
          <a:ln w="25400" cap="flat" cmpd="sng" algn="ctr">
            <a:noFill/>
            <a:prstDash val="sysDash"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 typeface="Wingdings" pitchFamily="2" charset="2"/>
              <a:buChar char="q"/>
            </a:pP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Письмо Федеральной службы по надзору в сфере образования </a:t>
            </a:r>
          </a:p>
          <a:p>
            <a:pPr>
              <a:spcBef>
                <a:spcPct val="0"/>
              </a:spcBef>
            </a:pP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и науки (</a:t>
            </a:r>
            <a:r>
              <a:rPr lang="ru-RU" sz="2000" b="1" dirty="0" err="1" smtClean="0">
                <a:latin typeface="Cambria" panose="02040503050406030204" pitchFamily="18" charset="0"/>
                <a:ea typeface="Times New Roman"/>
              </a:rPr>
              <a:t>Рособрнадзор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) </a:t>
            </a:r>
            <a:r>
              <a:rPr lang="ru-RU" sz="2000" b="1" smtClean="0">
                <a:latin typeface="Cambria" panose="02040503050406030204" pitchFamily="18" charset="0"/>
                <a:ea typeface="Times New Roman"/>
              </a:rPr>
              <a:t>от </a:t>
            </a:r>
            <a:r>
              <a:rPr lang="ru-RU" sz="2000" b="1" smtClean="0">
                <a:latin typeface="Cambria" panose="02040503050406030204" pitchFamily="18" charset="0"/>
                <a:ea typeface="Times New Roman"/>
              </a:rPr>
              <a:t>28</a:t>
            </a:r>
            <a:r>
              <a:rPr lang="ru-RU" sz="2000" b="1" smtClean="0">
                <a:latin typeface="Cambria" panose="02040503050406030204" pitchFamily="18" charset="0"/>
                <a:ea typeface="Times New Roman"/>
              </a:rPr>
              <a:t>.02.2019 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г. № 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10</a:t>
            </a:r>
            <a:r>
              <a:rPr lang="ru-RU" sz="2000" b="1" dirty="0" smtClean="0">
                <a:latin typeface="Cambria" panose="02040503050406030204" pitchFamily="18" charset="0"/>
                <a:ea typeface="Times New Roman"/>
              </a:rPr>
              <a:t>-156</a:t>
            </a:r>
            <a:endParaRPr lang="ru-RU" sz="2000" b="1" dirty="0" smtClean="0">
              <a:latin typeface="Cambria" panose="02040503050406030204" pitchFamily="18" charset="0"/>
              <a:ea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143900" y="6357958"/>
            <a:ext cx="1000100" cy="5000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57158" y="5143512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Методические рекомендации</a:t>
            </a:r>
            <a:r>
              <a:rPr lang="ru-RU" sz="2000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по подготовке и проведению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государственной итоговой аттестации по образовательным программам основного общего образования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056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2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0362" cy="6286544"/>
          </a:xfrm>
          <a:prstGeom prst="rect">
            <a:avLst/>
          </a:prstGeom>
          <a:noFill/>
        </p:spPr>
      </p:pic>
      <p:sp>
        <p:nvSpPr>
          <p:cNvPr id="5" name="Кольцо 4"/>
          <p:cNvSpPr/>
          <p:nvPr/>
        </p:nvSpPr>
        <p:spPr>
          <a:xfrm>
            <a:off x="928662" y="500042"/>
            <a:ext cx="2643206" cy="571504"/>
          </a:xfrm>
          <a:prstGeom prst="donut">
            <a:avLst>
              <a:gd name="adj" fmla="val 91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2\Desktop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2582" y="214290"/>
            <a:ext cx="8727135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Кольцо 4"/>
          <p:cNvSpPr/>
          <p:nvPr/>
        </p:nvSpPr>
        <p:spPr>
          <a:xfrm>
            <a:off x="928662" y="285728"/>
            <a:ext cx="2643206" cy="571504"/>
          </a:xfrm>
          <a:prstGeom prst="donut">
            <a:avLst>
              <a:gd name="adj" fmla="val 91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янный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8839940" cy="6429420"/>
          </a:xfrm>
        </p:spPr>
      </p:pic>
      <p:sp>
        <p:nvSpPr>
          <p:cNvPr id="5" name="Кольцо 4"/>
          <p:cNvSpPr/>
          <p:nvPr/>
        </p:nvSpPr>
        <p:spPr>
          <a:xfrm>
            <a:off x="1142976" y="357166"/>
            <a:ext cx="2143140" cy="571504"/>
          </a:xfrm>
          <a:prstGeom prst="donut">
            <a:avLst>
              <a:gd name="adj" fmla="val 915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-214346" y="642918"/>
            <a:ext cx="9358346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Телефоны горячей линии ГИА 9 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716016" y="-3491869"/>
            <a:ext cx="5976664" cy="4608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>
              <a:solidFill>
                <a:srgbClr val="2E3192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15338" y="6429396"/>
            <a:ext cx="928662" cy="428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285860"/>
            <a:ext cx="850112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Управление  образования администрации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 «Нестеровский городской округ»  2-28-56; 2-20-53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8:00-17:00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Министерство образования Калининградской области 8(4012)59-29-53, 59-29-67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9:00-18:00 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Федеральная «горячая линия»: +7 (495) 984-89-19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Режим работы: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9:00-18:00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78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5" name="Прямоугольник 4"/>
          <p:cNvSpPr/>
          <p:nvPr/>
        </p:nvSpPr>
        <p:spPr>
          <a:xfrm>
            <a:off x="1000100" y="2786058"/>
            <a:ext cx="425962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183880" cy="571504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ГИА-9</a:t>
            </a:r>
            <a:endParaRPr lang="ru-RU" sz="4400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786050" y="1071546"/>
            <a:ext cx="714380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214942" y="1000108"/>
            <a:ext cx="78581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285852" y="1214422"/>
            <a:ext cx="15023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ОГЭ </a:t>
            </a:r>
            <a:endParaRPr lang="ru-RU" sz="4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43636" y="1071546"/>
            <a:ext cx="13917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ГВЭ</a:t>
            </a:r>
            <a:endParaRPr lang="ru-RU" sz="4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1928802"/>
            <a:ext cx="2029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Основной </a:t>
            </a:r>
          </a:p>
          <a:p>
            <a:pPr algn="ctr"/>
            <a:r>
              <a:rPr lang="ru-RU" sz="1600" dirty="0" smtClean="0"/>
              <a:t>государственный</a:t>
            </a:r>
          </a:p>
          <a:p>
            <a:pPr algn="ctr"/>
            <a:r>
              <a:rPr lang="ru-RU" sz="1600" dirty="0" smtClean="0"/>
              <a:t> экзамен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72132" y="185736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Государственный выпускной экзамен</a:t>
            </a:r>
          </a:p>
          <a:p>
            <a:pPr algn="ctr"/>
            <a:r>
              <a:rPr lang="ru-RU" sz="1600" dirty="0" smtClean="0"/>
              <a:t> (ОВЗ, дети-инвалиды)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85720" y="2928934"/>
            <a:ext cx="35719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Допус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 –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643306" y="3000372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Обучающиеся, не имеющие академической задолженности и в полном объеме выполнившие учебный план, получившие «зачет» по итоговому собеседованию</a:t>
            </a:r>
            <a:endParaRPr lang="ru-RU" sz="16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4357694"/>
            <a:ext cx="892971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Подача </a:t>
            </a:r>
          </a:p>
          <a:p>
            <a:pPr algn="ctr"/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заявлений – до </a:t>
            </a:r>
            <a:r>
              <a:rPr lang="ru-RU" sz="54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</a:t>
            </a:r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0099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марта</a:t>
            </a:r>
            <a:endParaRPr lang="ru-RU" sz="4000" b="1" cap="all" spc="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rgbClr val="0099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8183880" cy="78581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spc="50" dirty="0" smtClean="0">
                <a:ln w="11430"/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Но…</a:t>
            </a:r>
            <a:endParaRPr lang="ru-RU" sz="4400" spc="50" dirty="0">
              <a:ln w="11430"/>
              <a:solidFill>
                <a:srgbClr val="CC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0" y="500042"/>
            <a:ext cx="8929719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Подача </a:t>
            </a:r>
          </a:p>
          <a:p>
            <a:pPr algn="ctr"/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заявлений – до </a:t>
            </a:r>
            <a:r>
              <a:rPr lang="ru-RU" sz="54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 </a:t>
            </a:r>
            <a:r>
              <a:rPr lang="ru-RU" sz="4000" b="1" cap="all" spc="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марта</a:t>
            </a:r>
            <a:endParaRPr lang="ru-RU" sz="4000" b="1" cap="all" spc="0" dirty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714620"/>
            <a:ext cx="814393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1 марта 2019 года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обучающиеся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вправе изменить (дополнить)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перечень указанных в заявлении экзаменов только при наличии у них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уважительных причин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болезни или иных обстоятельств, подтвержденных документально.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этом случае обучающийся должен подать соответствующее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заявление в ГЭК</a:t>
            </a:r>
            <a:r>
              <a:rPr kumimoji="0" lang="ru-RU" sz="2000" b="0" i="0" u="sng" strike="noStrike" cap="none" normalizeH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Калининградской области об изменении перечня предметов, а также документы, подтверждающие уважительную причину изменения заявленного ранее перечня.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Указанное заявление подается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chemeClr val="tx1">
                    <a:lumMod val="9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позднее, чем за две недели до начала соответствующего экзамена. 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chemeClr val="tx1">
                  <a:lumMod val="9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83880" cy="121444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Порядок проведения ГИА-9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071546"/>
            <a:ext cx="40340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2 обязательных предмета</a:t>
            </a:r>
            <a:endParaRPr lang="ru-RU" sz="2400" b="1" dirty="0">
              <a:solidFill>
                <a:schemeClr val="tx1">
                  <a:lumMod val="95000"/>
                </a:schemeClr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643050"/>
            <a:ext cx="21975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русский язык</a:t>
            </a:r>
            <a:endParaRPr lang="ru-RU" sz="2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2214554"/>
            <a:ext cx="1967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333399"/>
                </a:solidFill>
                <a:latin typeface="Cambria" pitchFamily="18" charset="0"/>
              </a:rPr>
              <a:t>математика</a:t>
            </a:r>
            <a:endParaRPr lang="ru-RU" sz="2400" b="1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714620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2 предмета по выбору  (не более)</a:t>
            </a:r>
          </a:p>
          <a:p>
            <a:pPr algn="ctr">
              <a:defRPr/>
            </a:pPr>
            <a:r>
              <a:rPr lang="ru-RU" sz="2400" dirty="0" smtClean="0">
                <a:solidFill>
                  <a:srgbClr val="333399"/>
                </a:solidFill>
                <a:latin typeface="Cambria" pitchFamily="18" charset="0"/>
              </a:rPr>
              <a:t>(физика, химия, биология, история, география, информатика и ИКТ, иностранные языки, обществознание, литература)</a:t>
            </a:r>
            <a:endParaRPr lang="ru-RU" sz="2400" dirty="0">
              <a:solidFill>
                <a:srgbClr val="333399"/>
              </a:solidFill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10" y="4714884"/>
            <a:ext cx="7858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Аттестат = успешные результаты ГИА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по </a:t>
            </a:r>
            <a:r>
              <a:rPr lang="ru-RU" sz="6000" b="1" dirty="0" smtClean="0">
                <a:solidFill>
                  <a:srgbClr val="800000"/>
                </a:solidFill>
                <a:latin typeface="Cambria" pitchFamily="18" charset="0"/>
              </a:rPr>
              <a:t>4</a:t>
            </a:r>
            <a:r>
              <a:rPr lang="ru-RU" sz="2800" b="1" dirty="0" smtClean="0">
                <a:solidFill>
                  <a:schemeClr val="tx1">
                    <a:lumMod val="95000"/>
                  </a:schemeClr>
                </a:solidFill>
                <a:latin typeface="Cambria" pitchFamily="18" charset="0"/>
              </a:rPr>
              <a:t>  учебным предметам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8183880" cy="71438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Порядок проведения ГИА-9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2357430"/>
            <a:ext cx="8501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Для обучающихся с ограниченными возможностями здоровья (ОВЗ), обучающихся детей-инвалидов и инвалидов, освоивших образовательные программы основного общего образования, количество сдаваемых экзаменов по их желанию сокращается до</a:t>
            </a:r>
          </a:p>
          <a:p>
            <a:pPr algn="ctr"/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800000"/>
                </a:solidFill>
              </a:rPr>
              <a:t>двух обязательных экзаменов по русскому языку и математике</a:t>
            </a:r>
            <a:br>
              <a:rPr lang="ru-RU" sz="2800" dirty="0" smtClean="0">
                <a:solidFill>
                  <a:srgbClr val="800000"/>
                </a:solidFill>
              </a:rPr>
            </a:br>
            <a:endParaRPr lang="ru-RU" sz="2800" dirty="0">
              <a:solidFill>
                <a:srgbClr val="8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1428736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spc="50" dirty="0" smtClean="0">
                <a:ln w="11430">
                  <a:solidFill>
                    <a:schemeClr val="tx1">
                      <a:lumMod val="95000"/>
                    </a:schemeClr>
                  </a:solidFill>
                </a:ln>
                <a:solidFill>
                  <a:srgbClr val="CC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ОВЗ</a:t>
            </a:r>
            <a:endParaRPr lang="ru-RU" sz="4000" dirty="0">
              <a:ln w="11430">
                <a:solidFill>
                  <a:schemeClr val="tx1">
                    <a:lumMod val="95000"/>
                  </a:schemeClr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7157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Порядок проведения ГИА-9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828680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Количество учебных предметов, выбранных обучающимися IX классов для участия в ГИА, может быть следующим: </a:t>
            </a:r>
            <a:br>
              <a:rPr lang="ru-RU" sz="2600" dirty="0" smtClean="0"/>
            </a:br>
            <a:r>
              <a:rPr lang="ru-RU" sz="2600" dirty="0" smtClean="0"/>
              <a:t>- </a:t>
            </a:r>
            <a:r>
              <a:rPr lang="ru-RU" sz="2600" dirty="0" smtClean="0">
                <a:solidFill>
                  <a:srgbClr val="800000"/>
                </a:solidFill>
              </a:rPr>
              <a:t>два учебных предмета </a:t>
            </a:r>
            <a:r>
              <a:rPr lang="ru-RU" sz="2600" dirty="0" smtClean="0"/>
              <a:t>– для обучающихся с </a:t>
            </a:r>
            <a:r>
              <a:rPr lang="ru-RU" sz="2600" dirty="0" smtClean="0">
                <a:solidFill>
                  <a:srgbClr val="800000"/>
                </a:solidFill>
              </a:rPr>
              <a:t>ОВЗ, </a:t>
            </a:r>
            <a:r>
              <a:rPr lang="ru-RU" sz="2600" dirty="0" smtClean="0"/>
              <a:t>обучающихся детей-инвалидов и инвалидов (только обязательные учебные предметы);</a:t>
            </a:r>
            <a:br>
              <a:rPr lang="ru-RU" sz="2600" dirty="0" smtClean="0"/>
            </a:br>
            <a:r>
              <a:rPr lang="ru-RU" sz="2600" dirty="0" smtClean="0"/>
              <a:t>- </a:t>
            </a:r>
            <a:r>
              <a:rPr lang="ru-RU" sz="2600" dirty="0" smtClean="0">
                <a:solidFill>
                  <a:srgbClr val="800000"/>
                </a:solidFill>
              </a:rPr>
              <a:t>три учебных предмета </a:t>
            </a:r>
            <a:r>
              <a:rPr lang="ru-RU" sz="2600" dirty="0" smtClean="0"/>
              <a:t>– для обучающихся с </a:t>
            </a:r>
            <a:r>
              <a:rPr lang="ru-RU" sz="2600" dirty="0" smtClean="0">
                <a:solidFill>
                  <a:srgbClr val="800000"/>
                </a:solidFill>
              </a:rPr>
              <a:t>ОВЗ,</a:t>
            </a:r>
            <a:r>
              <a:rPr lang="ru-RU" sz="2600" dirty="0" smtClean="0"/>
              <a:t> обучающихся детей-инвалидов и инвалидов (обязательные учебные предметы и один учебный предмет по выбору);</a:t>
            </a:r>
            <a:br>
              <a:rPr lang="ru-RU" sz="2600" dirty="0" smtClean="0"/>
            </a:br>
            <a:r>
              <a:rPr lang="ru-RU" sz="2600" dirty="0" smtClean="0"/>
              <a:t>- </a:t>
            </a:r>
            <a:r>
              <a:rPr lang="ru-RU" sz="2600" dirty="0" smtClean="0">
                <a:solidFill>
                  <a:srgbClr val="800000"/>
                </a:solidFill>
              </a:rPr>
              <a:t>четыре учебных предмета – все категории </a:t>
            </a:r>
            <a:r>
              <a:rPr lang="ru-RU" sz="2600" dirty="0" smtClean="0"/>
              <a:t>обучающихся (обязательные учебные предметы и два учебных предмета по выбору). 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83880" cy="150019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C3300"/>
                  </a:solidFill>
                </a:ln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Порядок проведения ГИА-9</a:t>
            </a:r>
            <a: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  <a:t/>
            </a:r>
            <a:br>
              <a:rPr lang="ru-RU" sz="4400" b="1" dirty="0" smtClean="0">
                <a:solidFill>
                  <a:srgbClr val="C00000"/>
                </a:solidFill>
                <a:latin typeface="Cambria" pitchFamily="18" charset="0"/>
              </a:rPr>
            </a:br>
            <a:endParaRPr lang="ru-RU" sz="440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800000"/>
                </a:solidFill>
              </a:rPr>
              <a:t>Устная часть ОГЭ по иностранным языкам </a:t>
            </a:r>
            <a:r>
              <a:rPr lang="ru-RU" sz="2600" dirty="0" smtClean="0"/>
              <a:t>приведена в соответствие с концепцией и технологией проведения устной части ЕГЭ. </a:t>
            </a:r>
          </a:p>
          <a:p>
            <a:endParaRPr lang="ru-RU" sz="2600" dirty="0" smtClean="0"/>
          </a:p>
          <a:p>
            <a:r>
              <a:rPr lang="ru-RU" sz="2600" dirty="0" smtClean="0"/>
              <a:t>Устная часть ОГЭ 2019 года состоит из </a:t>
            </a:r>
            <a:r>
              <a:rPr lang="ru-RU" sz="2600" dirty="0" smtClean="0">
                <a:solidFill>
                  <a:srgbClr val="800000"/>
                </a:solidFill>
              </a:rPr>
              <a:t>трех заданий</a:t>
            </a:r>
            <a:r>
              <a:rPr lang="ru-RU" sz="2600" dirty="0" smtClean="0"/>
              <a:t>: 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чтение вслух небольшого текста научно-популярного характера;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участие в условном диалоге-расспросе (ответы на заданные вопросы);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 smtClean="0"/>
              <a:t>тематическое монологическое высказывание с вербальной опорой в тексте задания.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142984"/>
            <a:ext cx="8183880" cy="157163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ФЕВРАЛЯ 2019 ГОДА –  </a:t>
            </a:r>
            <a:r>
              <a:rPr lang="ru-RU" sz="4000" b="1" dirty="0" smtClean="0">
                <a:solidFill>
                  <a:srgbClr val="C00000"/>
                </a:solidFill>
              </a:rPr>
              <a:t/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 устное собеседование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как условие </a:t>
            </a:r>
            <a:r>
              <a:rPr lang="ru-RU" sz="4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 к ГИА-9</a:t>
            </a:r>
            <a:endParaRPr lang="ru-RU" sz="4400" u="sng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28736"/>
            <a:ext cx="821537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143380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сроки сдачи: </a:t>
            </a:r>
          </a:p>
          <a:p>
            <a:pPr algn="ctr" hangingPunct="0"/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МАРТА 2019 ГОДА</a:t>
            </a:r>
          </a:p>
          <a:p>
            <a:pPr algn="ctr" hangingPunct="0"/>
            <a:r>
              <a:rPr lang="ru-RU" sz="3200" b="1" dirty="0" smtClean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 МАЯ 2019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4209</TotalTime>
  <Words>913</Words>
  <Application>Microsoft Office PowerPoint</Application>
  <PresentationFormat>Экран (4:3)</PresentationFormat>
  <Paragraphs>263</Paragraphs>
  <Slides>24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Техническая</vt:lpstr>
      <vt:lpstr>Слайд 1</vt:lpstr>
      <vt:lpstr>Слайд 2</vt:lpstr>
      <vt:lpstr>ГИА-9</vt:lpstr>
      <vt:lpstr>Но…</vt:lpstr>
      <vt:lpstr>Порядок проведения ГИА-9 </vt:lpstr>
      <vt:lpstr>Порядок проведения ГИА-9 </vt:lpstr>
      <vt:lpstr>Порядок проведения ГИА-9 </vt:lpstr>
      <vt:lpstr>Порядок проведения ГИА-9 </vt:lpstr>
      <vt:lpstr>13 ФЕВРАЛЯ 2019 ГОДА –     итоговое  устное собеседование  по русскому языку как условие допуска к ГИА-9</vt:lpstr>
      <vt:lpstr> </vt:lpstr>
      <vt:lpstr>Слайд 11</vt:lpstr>
      <vt:lpstr>Слайд 12</vt:lpstr>
      <vt:lpstr>Слайд 13</vt:lpstr>
      <vt:lpstr>Сроки проведения ГИА-9 в 2019 году  Основной период </vt:lpstr>
      <vt:lpstr>Сроки проведения ГИА-9 в 2019 году  Основной период </vt:lpstr>
      <vt:lpstr>Сроки проведения ГИА-9 в 2019 году  Дополнительный период </vt:lpstr>
      <vt:lpstr>Сроки проведения ГИА-9 в 2019 г.оду Дополнительный период 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олимпиада школьников</dc:title>
  <cp:lastModifiedBy>Пользователь Windows</cp:lastModifiedBy>
  <cp:revision>549</cp:revision>
  <dcterms:modified xsi:type="dcterms:W3CDTF">2019-03-25T08:09:44Z</dcterms:modified>
</cp:coreProperties>
</file>